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sldSz cx="9144000" cy="5143500" type="screen16x9"/>
  <p:notesSz cx="6858000" cy="9144000"/>
  <p:embeddedFontLst>
    <p:embeddedFont>
      <p:font typeface="Bubbler One" panose="02010600030101010101" charset="0"/>
      <p:regular r:id="rId78"/>
    </p:embeddedFont>
    <p:embeddedFont>
      <p:font typeface="Consolas" panose="020B0609020204030204" pitchFamily="49" charset="0"/>
      <p:regular r:id="rId79"/>
      <p:bold r:id="rId80"/>
      <p:italic r:id="rId81"/>
      <p:boldItalic r:id="rId82"/>
    </p:embeddedFont>
    <p:embeddedFont>
      <p:font typeface="Open Sans" panose="020B060603050402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7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destroyallsoftware.com/talks/wa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destroyallsoftware.com/talks/wa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estroyallsoftware.com/talks/wa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227d50816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227d5081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800">
                <a:solidFill>
                  <a:srgbClr val="0A369D"/>
                </a:solidFill>
                <a:latin typeface="Open Sans"/>
                <a:ea typeface="Open Sans"/>
                <a:cs typeface="Open Sans"/>
                <a:sym typeface="Open Sans"/>
              </a:rPr>
              <a:t>It performs </a:t>
            </a:r>
            <a:r>
              <a:rPr lang="en" sz="1800" i="1">
                <a:solidFill>
                  <a:srgbClr val="0A369D"/>
                </a:solidFill>
                <a:latin typeface="Open Sans"/>
                <a:ea typeface="Open Sans"/>
                <a:cs typeface="Open Sans"/>
                <a:sym typeface="Open Sans"/>
              </a:rPr>
              <a:t>type coercion</a:t>
            </a:r>
            <a:r>
              <a:rPr lang="en" sz="1800">
                <a:solidFill>
                  <a:srgbClr val="0A369D"/>
                </a:solidFill>
                <a:latin typeface="Open Sans"/>
                <a:ea typeface="Open Sans"/>
                <a:cs typeface="Open Sans"/>
                <a:sym typeface="Open Sans"/>
              </a:rPr>
              <a:t> (i.e. forces the arguments to be of the same type before comparing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b1ce1181a2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b1ce1181a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800">
                <a:solidFill>
                  <a:srgbClr val="0A369D"/>
                </a:solidFill>
                <a:latin typeface="Open Sans"/>
                <a:ea typeface="Open Sans"/>
                <a:cs typeface="Open Sans"/>
                <a:sym typeface="Open Sans"/>
              </a:rPr>
              <a:t>It performs </a:t>
            </a:r>
            <a:r>
              <a:rPr lang="en" sz="1800" i="1">
                <a:solidFill>
                  <a:srgbClr val="0A369D"/>
                </a:solidFill>
                <a:latin typeface="Open Sans"/>
                <a:ea typeface="Open Sans"/>
                <a:cs typeface="Open Sans"/>
                <a:sym typeface="Open Sans"/>
              </a:rPr>
              <a:t>type coercion</a:t>
            </a:r>
            <a:r>
              <a:rPr lang="en" sz="1800">
                <a:solidFill>
                  <a:srgbClr val="0A369D"/>
                </a:solidFill>
                <a:latin typeface="Open Sans"/>
                <a:ea typeface="Open Sans"/>
                <a:cs typeface="Open Sans"/>
                <a:sym typeface="Open Sans"/>
              </a:rPr>
              <a:t> (i.e. forces the arguments to be of the same type before comparing them)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9dff8ec1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9dff8ec1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595959"/>
                </a:solidFill>
              </a:rPr>
              <a:t>Semicolons - not actually necessary, but using them really improves readability and prevents bugs</a:t>
            </a:r>
            <a:endParaRPr>
              <a:solidFill>
                <a:srgbClr val="595959"/>
              </a:solidFill>
            </a:endParaRPr>
          </a:p>
          <a:p>
            <a:pPr marL="0" lvl="0" indent="0" algn="l" rtl="0">
              <a:lnSpc>
                <a:spcPct val="100000"/>
              </a:lnSpc>
              <a:spcBef>
                <a:spcPts val="0"/>
              </a:spcBef>
              <a:spcAft>
                <a:spcPts val="0"/>
              </a:spcAft>
              <a:buClr>
                <a:schemeClr val="dk1"/>
              </a:buClr>
              <a:buSzPts val="1100"/>
              <a:buFont typeface="Arial"/>
              <a:buNone/>
            </a:pPr>
            <a:r>
              <a:rPr lang="en">
                <a:solidFill>
                  <a:srgbClr val="595959"/>
                </a:solidFill>
              </a:rPr>
              <a:t>Whitespace - can remove or add</a:t>
            </a:r>
            <a:endParaRPr>
              <a:solidFill>
                <a:srgbClr val="595959"/>
              </a:solidFill>
            </a:endParaRPr>
          </a:p>
          <a:p>
            <a:pPr marL="0" lvl="0" indent="0" algn="l" rtl="0">
              <a:lnSpc>
                <a:spcPct val="100000"/>
              </a:lnSpc>
              <a:spcBef>
                <a:spcPts val="0"/>
              </a:spcBef>
              <a:spcAft>
                <a:spcPts val="0"/>
              </a:spcAft>
              <a:buClr>
                <a:schemeClr val="dk1"/>
              </a:buClr>
              <a:buSzPts val="1100"/>
              <a:buFont typeface="Arial"/>
              <a:buNone/>
            </a:pPr>
            <a:r>
              <a:rPr lang="en">
                <a:solidFill>
                  <a:srgbClr val="595959"/>
                </a:solidFill>
              </a:rPr>
              <a:t>Curly braces - blocks</a:t>
            </a:r>
            <a:endParaRPr>
              <a:solidFill>
                <a:srgbClr val="595959"/>
              </a:solidFill>
            </a:endParaRPr>
          </a:p>
          <a:p>
            <a:pPr marL="0" lvl="0" indent="0" algn="l" rtl="0">
              <a:lnSpc>
                <a:spcPct val="100000"/>
              </a:lnSpc>
              <a:spcBef>
                <a:spcPts val="0"/>
              </a:spcBef>
              <a:spcAft>
                <a:spcPts val="0"/>
              </a:spcAft>
              <a:buClr>
                <a:schemeClr val="dk1"/>
              </a:buClr>
              <a:buSzPts val="1100"/>
              <a:buFont typeface="Arial"/>
              <a:buNone/>
            </a:pPr>
            <a:r>
              <a:rPr lang="en">
                <a:solidFill>
                  <a:srgbClr val="595959"/>
                </a:solidFill>
              </a:rPr>
              <a:t>Comments</a:t>
            </a:r>
            <a:endParaRPr>
              <a:solidFill>
                <a:srgbClr val="595959"/>
              </a:solidFill>
            </a:endParaRPr>
          </a:p>
          <a:p>
            <a:pPr marL="0" lvl="0" indent="0" algn="l" rtl="0">
              <a:lnSpc>
                <a:spcPct val="100000"/>
              </a:lnSpc>
              <a:spcBef>
                <a:spcPts val="0"/>
              </a:spcBef>
              <a:spcAft>
                <a:spcPts val="0"/>
              </a:spcAft>
              <a:buClr>
                <a:schemeClr val="dk1"/>
              </a:buClr>
              <a:buSzPts val="1100"/>
              <a:buFont typeface="Arial"/>
              <a:buNone/>
            </a:pPr>
            <a:endParaRPr>
              <a:solidFill>
                <a:srgbClr val="595959"/>
              </a:solidFill>
            </a:endParaRPr>
          </a:p>
          <a:p>
            <a:pPr marL="0" lvl="0" indent="0" algn="l" rtl="0">
              <a:lnSpc>
                <a:spcPct val="100000"/>
              </a:lnSpc>
              <a:spcBef>
                <a:spcPts val="0"/>
              </a:spcBef>
              <a:spcAft>
                <a:spcPts val="0"/>
              </a:spcAft>
              <a:buClr>
                <a:schemeClr val="dk1"/>
              </a:buClr>
              <a:buSzPts val="1100"/>
              <a:buFont typeface="Arial"/>
              <a:buNone/>
            </a:pPr>
            <a:r>
              <a:rPr lang="en">
                <a:solidFill>
                  <a:srgbClr val="595959"/>
                </a:solidFill>
              </a:rPr>
              <a:t>for a </a:t>
            </a:r>
            <a:r>
              <a:rPr lang="en">
                <a:solidFill>
                  <a:schemeClr val="dk1"/>
                </a:solidFill>
              </a:rPr>
              <a:t>✨</a:t>
            </a:r>
            <a:r>
              <a:rPr lang="en">
                <a:solidFill>
                  <a:srgbClr val="595959"/>
                </a:solidFill>
              </a:rPr>
              <a:t>fun</a:t>
            </a:r>
            <a:r>
              <a:rPr lang="en">
                <a:solidFill>
                  <a:schemeClr val="dk1"/>
                </a:solidFill>
              </a:rPr>
              <a:t>✨</a:t>
            </a:r>
            <a:r>
              <a:rPr lang="en">
                <a:solidFill>
                  <a:srgbClr val="595959"/>
                </a:solidFill>
              </a:rPr>
              <a:t> demonstration of JavaScript being dumb, check out </a:t>
            </a:r>
            <a:r>
              <a:rPr lang="en" u="sng">
                <a:solidFill>
                  <a:srgbClr val="0097A7"/>
                </a:solidFill>
                <a:hlinkClick r:id="rId3">
                  <a:extLst>
                    <a:ext uri="{A12FA001-AC4F-418D-AE19-62706E023703}">
                      <ahyp:hlinkClr xmlns:ahyp="http://schemas.microsoft.com/office/drawing/2018/hyperlinkcolor" val="tx"/>
                    </a:ext>
                  </a:extLst>
                </a:hlinkClick>
              </a:rPr>
              <a:t>https://www.destroyallsoftware.com/talks/wat</a:t>
            </a:r>
            <a:endParaRPr>
              <a:solidFill>
                <a:srgbClr val="595959"/>
              </a:solidFill>
            </a:endParaRPr>
          </a:p>
          <a:p>
            <a:pPr marL="0" lvl="0" indent="0" algn="l" rtl="0">
              <a:lnSpc>
                <a:spcPct val="100000"/>
              </a:lnSpc>
              <a:spcBef>
                <a:spcPts val="0"/>
              </a:spcBef>
              <a:spcAft>
                <a:spcPts val="0"/>
              </a:spcAft>
              <a:buClr>
                <a:schemeClr val="dk1"/>
              </a:buClr>
              <a:buSzPts val="1100"/>
              <a:buFont typeface="Arial"/>
              <a:buNone/>
            </a:pPr>
            <a:endParaRPr>
              <a:solidFill>
                <a:srgbClr val="595959"/>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b1ce1181a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b1ce1181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equals for variables,</a:t>
            </a:r>
            <a:endParaRPr/>
          </a:p>
          <a:p>
            <a:pPr marL="0" lvl="0" indent="0" algn="l" rtl="0">
              <a:spcBef>
                <a:spcPts val="0"/>
              </a:spcBef>
              <a:spcAft>
                <a:spcPts val="0"/>
              </a:spcAft>
              <a:buNone/>
            </a:pPr>
            <a:r>
              <a:rPr lang="en"/>
              <a:t>Name that we can “give” a value</a:t>
            </a:r>
            <a:endParaRPr/>
          </a:p>
          <a:p>
            <a:pPr marL="0" lvl="0" indent="0" algn="l" rtl="0">
              <a:spcBef>
                <a:spcPts val="0"/>
              </a:spcBef>
              <a:spcAft>
                <a:spcPts val="0"/>
              </a:spcAft>
              <a:buNone/>
            </a:pPr>
            <a:r>
              <a:rPr lang="en"/>
              <a:t>In javascript, when you </a:t>
            </a:r>
            <a:r>
              <a:rPr lang="en" b="1"/>
              <a:t>first</a:t>
            </a:r>
            <a:r>
              <a:rPr lang="en"/>
              <a:t> use a variable, you have to declare it</a:t>
            </a:r>
            <a:endParaRPr/>
          </a:p>
          <a:p>
            <a:pPr marL="0" lvl="0" indent="0" algn="l" rtl="0">
              <a:spcBef>
                <a:spcPts val="0"/>
              </a:spcBef>
              <a:spcAft>
                <a:spcPts val="0"/>
              </a:spcAft>
              <a:buNone/>
            </a:pPr>
            <a:r>
              <a:rPr lang="en"/>
              <a:t>We use the “let” keyword to declare variable. After this, we can freely change the value</a:t>
            </a:r>
            <a:endParaRPr/>
          </a:p>
          <a:p>
            <a:pPr marL="0" lvl="0" indent="0" algn="l" rtl="0">
              <a:spcBef>
                <a:spcPts val="0"/>
              </a:spcBef>
              <a:spcAft>
                <a:spcPts val="0"/>
              </a:spcAft>
              <a:buNone/>
            </a:pPr>
            <a:endParaRPr/>
          </a:p>
          <a:p>
            <a:pPr marL="0" lvl="0" indent="0" algn="l" rtl="0">
              <a:spcBef>
                <a:spcPts val="0"/>
              </a:spcBef>
              <a:spcAft>
                <a:spcPts val="0"/>
              </a:spcAft>
              <a:buNone/>
            </a:pPr>
            <a:r>
              <a:rPr lang="en"/>
              <a:t>Note: Javascript conventions name variables using camelCase. Every word capitalized except for first.</a:t>
            </a:r>
            <a:endParaRPr/>
          </a:p>
          <a:p>
            <a:pPr marL="0" lvl="0" indent="0" algn="l" rtl="0">
              <a:spcBef>
                <a:spcPts val="0"/>
              </a:spcBef>
              <a:spcAft>
                <a:spcPts val="0"/>
              </a:spcAft>
              <a:buNone/>
            </a:pPr>
            <a:endParaRPr/>
          </a:p>
          <a:p>
            <a:pPr marL="0" lvl="0" indent="0" algn="l" rtl="0">
              <a:spcBef>
                <a:spcPts val="0"/>
              </a:spcBef>
              <a:spcAft>
                <a:spcPts val="0"/>
              </a:spcAft>
              <a:buNone/>
            </a:pPr>
            <a:r>
              <a:rPr lang="en" b="1"/>
              <a:t>note:</a:t>
            </a:r>
            <a:r>
              <a:rPr lang="en"/>
              <a:t> re-declaring a variable with “let” when the variable already exists does </a:t>
            </a:r>
            <a:r>
              <a:rPr lang="en" i="1"/>
              <a:t>not</a:t>
            </a:r>
            <a:r>
              <a:rPr lang="en"/>
              <a:t> work in strict mode, but it runs without error in non-strict mode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acc037192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acc037192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equals for variables,</a:t>
            </a:r>
            <a:endParaRPr/>
          </a:p>
          <a:p>
            <a:pPr marL="0" lvl="0" indent="0" algn="l" rtl="0">
              <a:spcBef>
                <a:spcPts val="0"/>
              </a:spcBef>
              <a:spcAft>
                <a:spcPts val="0"/>
              </a:spcAft>
              <a:buNone/>
            </a:pPr>
            <a:r>
              <a:rPr lang="en"/>
              <a:t>Name that we can “give” a value</a:t>
            </a:r>
            <a:endParaRPr/>
          </a:p>
          <a:p>
            <a:pPr marL="0" lvl="0" indent="0" algn="l" rtl="0">
              <a:spcBef>
                <a:spcPts val="0"/>
              </a:spcBef>
              <a:spcAft>
                <a:spcPts val="0"/>
              </a:spcAft>
              <a:buNone/>
            </a:pPr>
            <a:r>
              <a:rPr lang="en"/>
              <a:t>In javascript, when you </a:t>
            </a:r>
            <a:r>
              <a:rPr lang="en" b="1"/>
              <a:t>first</a:t>
            </a:r>
            <a:r>
              <a:rPr lang="en"/>
              <a:t> use a variable, you have to declare it</a:t>
            </a:r>
            <a:endParaRPr/>
          </a:p>
          <a:p>
            <a:pPr marL="0" lvl="0" indent="0" algn="l" rtl="0">
              <a:spcBef>
                <a:spcPts val="0"/>
              </a:spcBef>
              <a:spcAft>
                <a:spcPts val="0"/>
              </a:spcAft>
              <a:buNone/>
            </a:pPr>
            <a:r>
              <a:rPr lang="en"/>
              <a:t>We use the “let” keyword to declare variable. After this, we can freely change the value</a:t>
            </a:r>
            <a:endParaRPr/>
          </a:p>
          <a:p>
            <a:pPr marL="0" lvl="0" indent="0" algn="l" rtl="0">
              <a:spcBef>
                <a:spcPts val="0"/>
              </a:spcBef>
              <a:spcAft>
                <a:spcPts val="0"/>
              </a:spcAft>
              <a:buNone/>
            </a:pPr>
            <a:endParaRPr/>
          </a:p>
          <a:p>
            <a:pPr marL="0" lvl="0" indent="0" algn="l" rtl="0">
              <a:spcBef>
                <a:spcPts val="0"/>
              </a:spcBef>
              <a:spcAft>
                <a:spcPts val="0"/>
              </a:spcAft>
              <a:buNone/>
            </a:pPr>
            <a:r>
              <a:rPr lang="en"/>
              <a:t>Note: Javascript conventions name variables using camelCase. Every word capitalized except for first.</a:t>
            </a:r>
            <a:endParaRPr/>
          </a:p>
          <a:p>
            <a:pPr marL="0" lvl="0" indent="0" algn="l" rtl="0">
              <a:spcBef>
                <a:spcPts val="0"/>
              </a:spcBef>
              <a:spcAft>
                <a:spcPts val="0"/>
              </a:spcAft>
              <a:buNone/>
            </a:pPr>
            <a:endParaRPr/>
          </a:p>
          <a:p>
            <a:pPr marL="0" lvl="0" indent="0" algn="l" rtl="0">
              <a:spcBef>
                <a:spcPts val="0"/>
              </a:spcBef>
              <a:spcAft>
                <a:spcPts val="0"/>
              </a:spcAft>
              <a:buNone/>
            </a:pPr>
            <a:r>
              <a:rPr lang="en" b="1"/>
              <a:t>note:</a:t>
            </a:r>
            <a:r>
              <a:rPr lang="en"/>
              <a:t> re-declaring a variable with “let” when the variable already exists does </a:t>
            </a:r>
            <a:r>
              <a:rPr lang="en" i="1"/>
              <a:t>not</a:t>
            </a:r>
            <a:r>
              <a:rPr lang="en"/>
              <a:t> work in strict mode, but it runs without error in non-strict mode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b1ce1181a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b1ce1181a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also have constants</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1ce1181a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1ce1181a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bother?</a:t>
            </a:r>
            <a:endParaRPr/>
          </a:p>
          <a:p>
            <a:pPr marL="0" lvl="0" indent="0" algn="l" rtl="0">
              <a:spcBef>
                <a:spcPts val="0"/>
              </a:spcBef>
              <a:spcAft>
                <a:spcPts val="0"/>
              </a:spcAft>
              <a:buNone/>
            </a:pPr>
            <a:endParaRPr/>
          </a:p>
          <a:p>
            <a:pPr marL="0" lvl="0" indent="0" algn="l" rtl="0">
              <a:spcBef>
                <a:spcPts val="0"/>
              </a:spcBef>
              <a:spcAft>
                <a:spcPts val="0"/>
              </a:spcAft>
              <a:buNone/>
            </a:pPr>
            <a:r>
              <a:rPr lang="en"/>
              <a:t>Safe code practice. Things that shouldn’t change can’t change. E.g. conversion factor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acc037192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acc037192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bother?</a:t>
            </a:r>
            <a:endParaRPr/>
          </a:p>
          <a:p>
            <a:pPr marL="0" lvl="0" indent="0" algn="l" rtl="0">
              <a:spcBef>
                <a:spcPts val="0"/>
              </a:spcBef>
              <a:spcAft>
                <a:spcPts val="0"/>
              </a:spcAft>
              <a:buNone/>
            </a:pPr>
            <a:endParaRPr/>
          </a:p>
          <a:p>
            <a:pPr marL="0" lvl="0" indent="0" algn="l" rtl="0">
              <a:spcBef>
                <a:spcPts val="0"/>
              </a:spcBef>
              <a:spcAft>
                <a:spcPts val="0"/>
              </a:spcAft>
              <a:buNone/>
            </a:pPr>
            <a:r>
              <a:rPr lang="en"/>
              <a:t>Safe code practice. Things that shouldn’t change can’t change. E.g. conversion factor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1ce1181a2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1ce1181a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people who have seen or used js before, may have seen var. Will see code snippets that use it. Short answer is don’t var.</a:t>
            </a:r>
            <a:endParaRPr/>
          </a:p>
          <a:p>
            <a:pPr marL="0" lvl="0" indent="0" algn="l" rtl="0">
              <a:spcBef>
                <a:spcPts val="0"/>
              </a:spcBef>
              <a:spcAft>
                <a:spcPts val="0"/>
              </a:spcAft>
              <a:buNone/>
            </a:pPr>
            <a:r>
              <a:rPr lang="en"/>
              <a:t>Let was added to js because var would have unexpected behavior. (let has same behavior as other languages)</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acc037192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acc037192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people who have seen or used js before, may have seen var. Will see code snippets that use it. Short answer is don’t var.</a:t>
            </a:r>
            <a:endParaRPr/>
          </a:p>
          <a:p>
            <a:pPr marL="0" lvl="0" indent="0" algn="l" rtl="0">
              <a:spcBef>
                <a:spcPts val="0"/>
              </a:spcBef>
              <a:spcAft>
                <a:spcPts val="0"/>
              </a:spcAft>
              <a:buNone/>
            </a:pPr>
            <a:r>
              <a:rPr lang="en"/>
              <a:t>Let was added to js because var would have unexpected behavior. (let has same behavior as other languages)</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1ce1181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1ce1181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together make a static website. No interaction, can’t do more.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acc037192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acc037192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b1ce1181a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b1ce1181a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Undefined: default value</a:t>
            </a:r>
            <a:endParaRPr/>
          </a:p>
          <a:p>
            <a:pPr marL="0" lvl="0" indent="0" algn="l" rtl="0">
              <a:spcBef>
                <a:spcPts val="0"/>
              </a:spcBef>
              <a:spcAft>
                <a:spcPts val="0"/>
              </a:spcAft>
              <a:buNone/>
            </a:pPr>
            <a:r>
              <a:rPr lang="en"/>
              <a:t>null: use null to clear a variable. Specifically saying variable is now empty.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9ff0d6df4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9ff0d6df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often want output.</a:t>
            </a:r>
            <a:endParaRPr/>
          </a:p>
          <a:p>
            <a:pPr marL="0" lvl="0" indent="0" algn="l" rtl="0">
              <a:spcBef>
                <a:spcPts val="0"/>
              </a:spcBef>
              <a:spcAft>
                <a:spcPts val="0"/>
              </a:spcAft>
              <a:buNone/>
            </a:pPr>
            <a:r>
              <a:rPr lang="en"/>
              <a:t>Prints whatever is given as input to the function.</a:t>
            </a:r>
            <a:endParaRPr/>
          </a:p>
          <a:p>
            <a:pPr marL="0" lvl="0" indent="0" algn="l" rtl="0">
              <a:spcBef>
                <a:spcPts val="0"/>
              </a:spcBef>
              <a:spcAft>
                <a:spcPts val="0"/>
              </a:spcAft>
              <a:buNone/>
            </a:pPr>
            <a:r>
              <a:rPr lang="en"/>
              <a:t>Equivalent to print functions in other languages.</a:t>
            </a:r>
            <a:endParaRPr/>
          </a:p>
          <a:p>
            <a:pPr marL="0" lvl="0" indent="0" algn="l" rtl="0">
              <a:spcBef>
                <a:spcPts val="0"/>
              </a:spcBef>
              <a:spcAft>
                <a:spcPts val="0"/>
              </a:spcAft>
              <a:buNone/>
            </a:pPr>
            <a:r>
              <a:rPr lang="en"/>
              <a:t>Why would u use it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9ff0d6df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9ff0d6df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Used for general debugging purposes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ee4aba7f1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ee4aba7f1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a9ff0d6df4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a9ff0d6df4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way to provide output is alert. Generates popup notification.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9ff0d6df4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9ff0d6df4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1ce1181a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1ce1181a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 to this point we were talking about primitive data types, here we will start combining them into larger data structures.</a:t>
            </a:r>
            <a:endParaRPr/>
          </a:p>
          <a:p>
            <a:pPr marL="0" lvl="0" indent="0" algn="l" rtl="0">
              <a:spcBef>
                <a:spcPts val="0"/>
              </a:spcBef>
              <a:spcAft>
                <a:spcPts val="0"/>
              </a:spcAft>
              <a:buNone/>
            </a:pPr>
            <a:r>
              <a:rPr lang="en"/>
              <a:t>Initialize array. Possible to mix types, but generally don’t need to and shouldn’t.</a:t>
            </a:r>
            <a:endParaRPr/>
          </a:p>
          <a:p>
            <a:pPr marL="0" lvl="0" indent="0" algn="l" rtl="0">
              <a:spcBef>
                <a:spcPts val="0"/>
              </a:spcBef>
              <a:spcAft>
                <a:spcPts val="0"/>
              </a:spcAft>
              <a:buNone/>
            </a:pPr>
            <a:r>
              <a:rPr lang="en"/>
              <a:t>Access element in array, third element</a:t>
            </a:r>
            <a:endParaRPr/>
          </a:p>
          <a:p>
            <a:pPr marL="0" lvl="0" indent="0" algn="l" rtl="0">
              <a:spcBef>
                <a:spcPts val="0"/>
              </a:spcBef>
              <a:spcAft>
                <a:spcPts val="0"/>
              </a:spcAft>
              <a:buNone/>
            </a:pPr>
            <a:r>
              <a:rPr lang="en"/>
              <a:t>- explain zero-index, and why it will be bird</a:t>
            </a:r>
            <a:endParaRPr/>
          </a:p>
          <a:p>
            <a:pPr marL="0" lvl="0" indent="0" algn="l" rtl="0">
              <a:spcBef>
                <a:spcPts val="0"/>
              </a:spcBef>
              <a:spcAft>
                <a:spcPts val="0"/>
              </a:spcAft>
              <a:buNone/>
            </a:pPr>
            <a:r>
              <a:rPr lang="en"/>
              <a:t>Replace element in array - can put the element on LHS like a variable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a9ff0d6df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a9ff0d6df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also often want to remove from the end</a:t>
            </a:r>
            <a:endParaRPr/>
          </a:p>
          <a:p>
            <a:pPr marL="0" lvl="0" indent="0" algn="l" rtl="0">
              <a:spcBef>
                <a:spcPts val="0"/>
              </a:spcBef>
              <a:spcAft>
                <a:spcPts val="0"/>
              </a:spcAft>
              <a:buNone/>
            </a:pPr>
            <a:r>
              <a:rPr lang="en"/>
              <a:t>And add to the end</a:t>
            </a:r>
            <a:endParaRPr/>
          </a:p>
          <a:p>
            <a:pPr marL="0" lvl="0" indent="0" algn="l" rtl="0">
              <a:spcBef>
                <a:spcPts val="0"/>
              </a:spcBef>
              <a:spcAft>
                <a:spcPts val="0"/>
              </a:spcAft>
              <a:buNone/>
            </a:pPr>
            <a:r>
              <a:rPr lang="en"/>
              <a:t>Lots of other commands to add and remove, like splice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b1ce1181a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b1ce1181a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Works like in english</a:t>
            </a:r>
            <a:endParaRPr/>
          </a:p>
          <a:p>
            <a:pPr marL="0" lvl="0" indent="0" algn="l" rtl="0">
              <a:spcBef>
                <a:spcPts val="0"/>
              </a:spcBef>
              <a:spcAft>
                <a:spcPts val="0"/>
              </a:spcAft>
              <a:buNone/>
            </a:pPr>
            <a:r>
              <a:rPr lang="en"/>
              <a:t>If this is true, do this. Otherwise, if …</a:t>
            </a:r>
            <a:endParaRPr/>
          </a:p>
          <a:p>
            <a:pPr marL="0" lvl="0" indent="0" algn="l" rtl="0">
              <a:spcBef>
                <a:spcPts val="0"/>
              </a:spcBef>
              <a:spcAft>
                <a:spcPts val="0"/>
              </a:spcAft>
              <a:buNone/>
            </a:pPr>
            <a:r>
              <a:rPr lang="en"/>
              <a:t>Python uses elif</a:t>
            </a:r>
            <a:endParaRPr/>
          </a:p>
          <a:p>
            <a:pPr marL="0" lvl="0" indent="0" algn="l" rtl="0">
              <a:spcBef>
                <a:spcPts val="0"/>
              </a:spcBef>
              <a:spcAft>
                <a:spcPts val="0"/>
              </a:spcAft>
              <a:buNone/>
            </a:pPr>
            <a:endParaRPr/>
          </a:p>
          <a:p>
            <a:pPr marL="0" lvl="0" indent="0" algn="l" rtl="0">
              <a:spcBef>
                <a:spcPts val="0"/>
              </a:spcBef>
              <a:spcAft>
                <a:spcPts val="0"/>
              </a:spcAft>
              <a:buNone/>
            </a:pPr>
            <a:r>
              <a:rPr lang="en"/>
              <a:t>Indents not necessary, but we use them to keep code cleaner and organized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acc03719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acc03719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together make a static website. No interaction, can’t do more.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acc0371921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acc037192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Works like in english</a:t>
            </a:r>
            <a:endParaRPr/>
          </a:p>
          <a:p>
            <a:pPr marL="0" lvl="0" indent="0" algn="l" rtl="0">
              <a:spcBef>
                <a:spcPts val="0"/>
              </a:spcBef>
              <a:spcAft>
                <a:spcPts val="0"/>
              </a:spcAft>
              <a:buNone/>
            </a:pPr>
            <a:r>
              <a:rPr lang="en"/>
              <a:t>If this is true, do this. Otherwise, if …</a:t>
            </a:r>
            <a:endParaRPr/>
          </a:p>
          <a:p>
            <a:pPr marL="0" lvl="0" indent="0" algn="l" rtl="0">
              <a:spcBef>
                <a:spcPts val="0"/>
              </a:spcBef>
              <a:spcAft>
                <a:spcPts val="0"/>
              </a:spcAft>
              <a:buNone/>
            </a:pPr>
            <a:r>
              <a:rPr lang="en"/>
              <a:t>Python uses elif</a:t>
            </a:r>
            <a:endParaRPr/>
          </a:p>
          <a:p>
            <a:pPr marL="0" lvl="0" indent="0" algn="l" rtl="0">
              <a:spcBef>
                <a:spcPts val="0"/>
              </a:spcBef>
              <a:spcAft>
                <a:spcPts val="0"/>
              </a:spcAft>
              <a:buNone/>
            </a:pPr>
            <a:endParaRPr/>
          </a:p>
          <a:p>
            <a:pPr marL="0" lvl="0" indent="0" algn="l" rtl="0">
              <a:spcBef>
                <a:spcPts val="0"/>
              </a:spcBef>
              <a:spcAft>
                <a:spcPts val="0"/>
              </a:spcAft>
              <a:buNone/>
            </a:pPr>
            <a:r>
              <a:rPr lang="en"/>
              <a:t>Indents not necessary, but we use them to keep code cleaner and organized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aa832844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aaa832844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loop runs a certain block of code as long as a condition is satisfied</a:t>
            </a:r>
            <a:endParaRPr/>
          </a:p>
          <a:p>
            <a:pPr marL="0" lvl="0" indent="0" algn="l" rtl="0">
              <a:spcBef>
                <a:spcPts val="0"/>
              </a:spcBef>
              <a:spcAft>
                <a:spcPts val="0"/>
              </a:spcAft>
              <a:buNone/>
            </a:pPr>
            <a:r>
              <a:rPr lang="en"/>
              <a:t>What does this code print?</a:t>
            </a:r>
            <a:endParaRPr/>
          </a:p>
          <a:p>
            <a:pPr marL="0" lvl="0" indent="0" algn="l" rtl="0">
              <a:spcBef>
                <a:spcPts val="0"/>
              </a:spcBef>
              <a:spcAft>
                <a:spcPts val="0"/>
              </a:spcAft>
              <a:buNone/>
            </a:pPr>
            <a:r>
              <a:rPr lang="en"/>
              <a:t>It does print out 1024, check after block.</a:t>
            </a:r>
            <a:endParaRPr/>
          </a:p>
          <a:p>
            <a:pPr marL="0" lvl="0" indent="0" algn="l" rtl="0">
              <a:spcBef>
                <a:spcPts val="0"/>
              </a:spcBef>
              <a:spcAft>
                <a:spcPts val="0"/>
              </a:spcAft>
              <a:buNone/>
            </a:pPr>
            <a:endParaRPr/>
          </a:p>
          <a:p>
            <a:pPr marL="0" lvl="0" indent="0" algn="l" rtl="0">
              <a:spcBef>
                <a:spcPts val="0"/>
              </a:spcBef>
              <a:spcAft>
                <a:spcPts val="0"/>
              </a:spcAft>
              <a:buNone/>
            </a:pPr>
            <a:r>
              <a:rPr lang="en"/>
              <a:t>Be wary of syntax: parentheses and curly braces, which might be different from the language you’re coming from.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b1ce1181a2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b1ce1181a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array as before</a:t>
            </a:r>
            <a:endParaRPr/>
          </a:p>
          <a:p>
            <a:pPr marL="0" lvl="0" indent="0" algn="l" rtl="0">
              <a:spcBef>
                <a:spcPts val="0"/>
              </a:spcBef>
              <a:spcAft>
                <a:spcPts val="0"/>
              </a:spcAft>
              <a:buNone/>
            </a:pPr>
            <a:r>
              <a:rPr lang="en"/>
              <a:t>For loop works as follows:</a:t>
            </a:r>
            <a:endParaRPr/>
          </a:p>
          <a:p>
            <a:pPr marL="0" lvl="0" indent="0" algn="l" rtl="0">
              <a:spcBef>
                <a:spcPts val="0"/>
              </a:spcBef>
              <a:spcAft>
                <a:spcPts val="0"/>
              </a:spcAft>
              <a:buNone/>
            </a:pPr>
            <a:r>
              <a:rPr lang="en"/>
              <a:t>- create an index variable i that starts off as 0</a:t>
            </a:r>
            <a:endParaRPr/>
          </a:p>
          <a:p>
            <a:pPr marL="0" lvl="0" indent="0" algn="l" rtl="0">
              <a:spcBef>
                <a:spcPts val="0"/>
              </a:spcBef>
              <a:spcAft>
                <a:spcPts val="0"/>
              </a:spcAft>
              <a:buNone/>
            </a:pPr>
            <a:r>
              <a:rPr lang="en"/>
              <a:t>- second chunk is the condition that the loop will check before every step</a:t>
            </a:r>
            <a:endParaRPr/>
          </a:p>
          <a:p>
            <a:pPr marL="0" lvl="0" indent="0" algn="l" rtl="0">
              <a:spcBef>
                <a:spcPts val="0"/>
              </a:spcBef>
              <a:spcAft>
                <a:spcPts val="0"/>
              </a:spcAft>
              <a:buNone/>
            </a:pPr>
            <a:r>
              <a:rPr lang="en"/>
              <a:t>- third section (i++) shorthand for i = i+1, increments by 1 every step</a:t>
            </a:r>
            <a:endParaRPr/>
          </a:p>
          <a:p>
            <a:pPr marL="0" lvl="0" indent="0" algn="l" rtl="0">
              <a:spcBef>
                <a:spcPts val="0"/>
              </a:spcBef>
              <a:spcAft>
                <a:spcPts val="0"/>
              </a:spcAft>
              <a:buNone/>
            </a:pPr>
            <a:r>
              <a:rPr lang="en"/>
              <a:t>This loop will output 4 strings, one for each.</a:t>
            </a:r>
            <a:endParaRPr/>
          </a:p>
          <a:p>
            <a:pPr marL="0" lvl="0" indent="0" algn="l" rtl="0">
              <a:spcBef>
                <a:spcPts val="0"/>
              </a:spcBef>
              <a:spcAft>
                <a:spcPts val="0"/>
              </a:spcAft>
              <a:buNone/>
            </a:pPr>
            <a:r>
              <a:rPr lang="en"/>
              <a:t>Note that const is used inside the block. Can use here, since phrase only exists inside the block. Once leave, it is deleted.</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Be wary of syntax: parentheses and curly braces, which might be different from the language you’re coming from.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9dff8ec1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9dff8ec1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way of iterating, specifically for arrays and other “iterable” types.</a:t>
            </a:r>
            <a:endParaRPr/>
          </a:p>
          <a:p>
            <a:pPr marL="0" lvl="0" indent="0" algn="l" rtl="0">
              <a:spcBef>
                <a:spcPts val="0"/>
              </a:spcBef>
              <a:spcAft>
                <a:spcPts val="0"/>
              </a:spcAft>
              <a:buNone/>
            </a:pPr>
            <a:r>
              <a:rPr lang="en"/>
              <a:t>You won’t ever actually need this, since you can just use the regular for loop syntax, but I am just putting this out there in case you see it.</a:t>
            </a:r>
            <a:endParaRPr/>
          </a:p>
          <a:p>
            <a:pPr marL="0" lvl="0" indent="0" algn="l" rtl="0">
              <a:spcBef>
                <a:spcPts val="0"/>
              </a:spcBef>
              <a:spcAft>
                <a:spcPts val="0"/>
              </a:spcAft>
              <a:buNone/>
            </a:pPr>
            <a:r>
              <a:rPr lang="en"/>
              <a:t>One big difference from python however, is that you must use </a:t>
            </a:r>
            <a:r>
              <a:rPr lang="en" b="1"/>
              <a:t>of</a:t>
            </a:r>
            <a:r>
              <a:rPr lang="en"/>
              <a:t> instead of </a:t>
            </a:r>
            <a:r>
              <a:rPr lang="en" b="1"/>
              <a:t>in</a:t>
            </a:r>
            <a:r>
              <a:rPr lang="en"/>
              <a:t>.</a:t>
            </a:r>
            <a:endParaRPr/>
          </a:p>
          <a:p>
            <a:pPr marL="0" lvl="0" indent="0" algn="l" rtl="0">
              <a:spcBef>
                <a:spcPts val="0"/>
              </a:spcBef>
              <a:spcAft>
                <a:spcPts val="0"/>
              </a:spcAft>
              <a:buNone/>
            </a:pPr>
            <a:r>
              <a:rPr lang="en"/>
              <a:t>I would generally caution against using this syntax, since you don’t actually need it and it is just another thing to remember. And more importantly, if you’re coming from python, you might be accustomed to typing for blank </a:t>
            </a:r>
            <a:r>
              <a:rPr lang="en" b="1"/>
              <a:t>in</a:t>
            </a:r>
            <a:r>
              <a:rPr lang="en"/>
              <a:t> blank. The issue is that the syntax for … in … also exists in js, but it does something completely different and you might accidentally type “in”.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b1ce1181a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b1ce1181a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topic is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a4df1993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a4df1993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want to store data, that’s not just one value. For example, if we wanted to store something more complicated like the data about a car, e.g. make, model, color, we have…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b1ce1181a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b1ce1181a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create objects, which are collections of properties. Each property has a name, describing what it is, and a value describing what the value of this objects property is.</a:t>
            </a:r>
            <a:endParaRPr/>
          </a:p>
          <a:p>
            <a:pPr marL="0" lvl="0" indent="0" algn="l" rtl="0">
              <a:spcBef>
                <a:spcPts val="0"/>
              </a:spcBef>
              <a:spcAft>
                <a:spcPts val="0"/>
              </a:spcAft>
              <a:buNone/>
            </a:pPr>
            <a:r>
              <a:rPr lang="en"/>
              <a:t>Syntax: curly brace around, colons to separate names and values, and commas to separate pairs. Lets you store related data in one variable.</a:t>
            </a:r>
            <a:endParaRPr/>
          </a:p>
          <a:p>
            <a:pPr marL="0" lvl="0" indent="0" algn="l" rtl="0">
              <a:spcBef>
                <a:spcPts val="0"/>
              </a:spcBef>
              <a:spcAft>
                <a:spcPts val="0"/>
              </a:spcAft>
              <a:buNone/>
            </a:pPr>
            <a:r>
              <a:rPr lang="en"/>
              <a:t>Can think of them as the javascript equivalent to python dictionaries</a:t>
            </a:r>
            <a:endParaRPr/>
          </a:p>
          <a:p>
            <a:pPr marL="0" lvl="0" indent="0" algn="l" rtl="0">
              <a:spcBef>
                <a:spcPts val="0"/>
              </a:spcBef>
              <a:spcAft>
                <a:spcPts val="0"/>
              </a:spcAft>
              <a:buNone/>
            </a:pPr>
            <a:r>
              <a:rPr lang="en"/>
              <a:t>So what can we do with this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a9ff0d6df4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a9ff0d6df4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know the property names, you can get the values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9ff0d6df4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9ff0d6df4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Say you want to get more than one properties out of an object at once. There is a shorthand called obj destructuring. Use it to save space and make cleaner code.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acc03719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acc03719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Say you want to get more than one properties out of an object at once. There is a shorthand called obj destructuring. Use it to save space and make cleaner code.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1ce1181a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1ce1181a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A369D"/>
              </a:buClr>
              <a:buSzPts val="1800"/>
              <a:buFont typeface="Open Sans"/>
              <a:buChar char="-"/>
            </a:pPr>
            <a:r>
              <a:rPr lang="en" sz="1800">
                <a:solidFill>
                  <a:srgbClr val="0A369D"/>
                </a:solidFill>
                <a:latin typeface="Open Sans"/>
                <a:ea typeface="Open Sans"/>
                <a:cs typeface="Open Sans"/>
                <a:sym typeface="Open Sans"/>
              </a:rPr>
              <a:t>... a programming language that </a:t>
            </a:r>
            <a:r>
              <a:rPr lang="en" sz="1800" b="1">
                <a:solidFill>
                  <a:srgbClr val="0A369D"/>
                </a:solidFill>
                <a:latin typeface="Open Sans"/>
                <a:ea typeface="Open Sans"/>
                <a:cs typeface="Open Sans"/>
                <a:sym typeface="Open Sans"/>
              </a:rPr>
              <a:t>manipulates</a:t>
            </a:r>
            <a:r>
              <a:rPr lang="en" sz="1800">
                <a:solidFill>
                  <a:srgbClr val="0A369D"/>
                </a:solidFill>
                <a:latin typeface="Open Sans"/>
                <a:ea typeface="Open Sans"/>
                <a:cs typeface="Open Sans"/>
                <a:sym typeface="Open Sans"/>
              </a:rPr>
              <a:t> the content of a web page</a:t>
            </a:r>
            <a:endParaRPr sz="1800">
              <a:solidFill>
                <a:srgbClr val="0A369D"/>
              </a:solidFill>
              <a:latin typeface="Open Sans"/>
              <a:ea typeface="Open Sans"/>
              <a:cs typeface="Open Sans"/>
              <a:sym typeface="Open Sans"/>
            </a:endParaRPr>
          </a:p>
          <a:p>
            <a:pPr marL="457200" lvl="0" indent="-342900" algn="l" rtl="0">
              <a:lnSpc>
                <a:spcPct val="115000"/>
              </a:lnSpc>
              <a:spcBef>
                <a:spcPts val="1000"/>
              </a:spcBef>
              <a:spcAft>
                <a:spcPts val="0"/>
              </a:spcAft>
              <a:buClr>
                <a:srgbClr val="0A369D"/>
              </a:buClr>
              <a:buSzPts val="1800"/>
              <a:buFont typeface="Open Sans"/>
              <a:buChar char="-"/>
            </a:pPr>
            <a:r>
              <a:rPr lang="en" sz="1800">
                <a:solidFill>
                  <a:srgbClr val="0A369D"/>
                </a:solidFill>
                <a:latin typeface="Open Sans"/>
                <a:ea typeface="Open Sans"/>
                <a:cs typeface="Open Sans"/>
                <a:sym typeface="Open Sans"/>
              </a:rPr>
              <a:t>... how we take HTML + CSS and make it </a:t>
            </a:r>
            <a:r>
              <a:rPr lang="en" sz="1800" b="1">
                <a:solidFill>
                  <a:srgbClr val="0A369D"/>
                </a:solidFill>
                <a:latin typeface="Open Sans"/>
                <a:ea typeface="Open Sans"/>
                <a:cs typeface="Open Sans"/>
                <a:sym typeface="Open Sans"/>
              </a:rPr>
              <a:t>interactive</a:t>
            </a:r>
            <a:r>
              <a:rPr lang="en" sz="1800">
                <a:solidFill>
                  <a:srgbClr val="0A369D"/>
                </a:solidFill>
                <a:latin typeface="Open Sans"/>
                <a:ea typeface="Open Sans"/>
                <a:cs typeface="Open Sans"/>
                <a:sym typeface="Open Sans"/>
              </a:rPr>
              <a:t>!</a:t>
            </a:r>
            <a:endParaRPr sz="1800">
              <a:solidFill>
                <a:srgbClr val="0A369D"/>
              </a:solidFill>
              <a:latin typeface="Open Sans"/>
              <a:ea typeface="Open Sans"/>
              <a:cs typeface="Open Sans"/>
              <a:sym typeface="Open Sans"/>
            </a:endParaRPr>
          </a:p>
          <a:p>
            <a:pPr marL="457200" lvl="0" indent="-342900" algn="l" rtl="0">
              <a:lnSpc>
                <a:spcPct val="115000"/>
              </a:lnSpc>
              <a:spcBef>
                <a:spcPts val="1000"/>
              </a:spcBef>
              <a:spcAft>
                <a:spcPts val="0"/>
              </a:spcAft>
              <a:buClr>
                <a:srgbClr val="0A369D"/>
              </a:buClr>
              <a:buSzPts val="1800"/>
              <a:buFont typeface="Open Sans"/>
              <a:buChar char="-"/>
            </a:pPr>
            <a:r>
              <a:rPr lang="en" sz="1800">
                <a:solidFill>
                  <a:srgbClr val="0A369D"/>
                </a:solidFill>
                <a:latin typeface="Open Sans"/>
                <a:ea typeface="Open Sans"/>
                <a:cs typeface="Open Sans"/>
                <a:sym typeface="Open Sans"/>
              </a:rPr>
              <a:t>... used by a vast majority of websites and web applications</a:t>
            </a:r>
            <a:endParaRPr sz="1800">
              <a:solidFill>
                <a:srgbClr val="0A369D"/>
              </a:solidFill>
              <a:latin typeface="Open Sans"/>
              <a:ea typeface="Open Sans"/>
              <a:cs typeface="Open Sans"/>
              <a:sym typeface="Open Sans"/>
            </a:endParaRPr>
          </a:p>
          <a:p>
            <a:pPr marL="457200" lvl="0" indent="-342900" algn="l" rtl="0">
              <a:lnSpc>
                <a:spcPct val="115000"/>
              </a:lnSpc>
              <a:spcBef>
                <a:spcPts val="1000"/>
              </a:spcBef>
              <a:spcAft>
                <a:spcPts val="0"/>
              </a:spcAft>
              <a:buClr>
                <a:srgbClr val="0A369D"/>
              </a:buClr>
              <a:buSzPts val="1800"/>
              <a:buFont typeface="Open Sans"/>
              <a:buChar char="-"/>
            </a:pPr>
            <a:r>
              <a:rPr lang="en" sz="1800">
                <a:solidFill>
                  <a:srgbClr val="0A369D"/>
                </a:solidFill>
                <a:latin typeface="Open Sans"/>
                <a:ea typeface="Open Sans"/>
                <a:cs typeface="Open Sans"/>
                <a:sym typeface="Open Sans"/>
              </a:rPr>
              <a:t>Unrelated to java</a:t>
            </a:r>
            <a:endParaRPr sz="1800">
              <a:solidFill>
                <a:srgbClr val="0A369D"/>
              </a:solidFill>
              <a:latin typeface="Open Sans"/>
              <a:ea typeface="Open Sans"/>
              <a:cs typeface="Open Sans"/>
              <a:sym typeface="Open Sans"/>
            </a:endParaRPr>
          </a:p>
          <a:p>
            <a:pPr marL="0" lvl="0" indent="0" algn="l" rtl="0">
              <a:spcBef>
                <a:spcPts val="0"/>
              </a:spcBef>
              <a:spcAft>
                <a:spcPts val="0"/>
              </a:spcAft>
              <a:buNone/>
            </a:pPr>
            <a:r>
              <a:rPr lang="en"/>
              <a:t>Can click, use mouse, etc. Lets website respond.</a:t>
            </a:r>
            <a:endParaRPr/>
          </a:p>
          <a:p>
            <a:pPr marL="0" lvl="0" indent="0" algn="l" rtl="0">
              <a:spcBef>
                <a:spcPts val="0"/>
              </a:spcBef>
              <a:spcAft>
                <a:spcPts val="0"/>
              </a:spcAft>
              <a:buNone/>
            </a:pPr>
            <a:endParaRPr/>
          </a:p>
          <a:p>
            <a:pPr marL="0" lvl="0" indent="0" algn="l" rtl="0">
              <a:spcBef>
                <a:spcPts val="0"/>
              </a:spcBef>
              <a:spcAft>
                <a:spcPts val="0"/>
              </a:spcAft>
              <a:buNone/>
            </a:pPr>
            <a:r>
              <a:rPr lang="en"/>
              <a:t>Looks like “standard programming language”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cc037192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cc037192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Say you want to get more than one properties out of an object at once. There is a shorthand called obj destructuring. Use it to save space and make cleaner code.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acc0371921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acc037192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 ‘2’ is false because diff types</a:t>
            </a:r>
            <a:endParaRPr/>
          </a:p>
          <a:p>
            <a:pPr marL="0" lvl="0" indent="0" algn="l" rtl="0">
              <a:spcBef>
                <a:spcPts val="0"/>
              </a:spcBef>
              <a:spcAft>
                <a:spcPts val="0"/>
              </a:spcAft>
              <a:buNone/>
            </a:pPr>
            <a:r>
              <a:rPr lang="en"/>
              <a:t>Use console for arr1 = [1,2,3]; arr2 = [1,2,3]; arr1 === arr2</a:t>
            </a:r>
            <a:endParaRPr/>
          </a:p>
          <a:p>
            <a:pPr marL="0" lvl="0" indent="0" algn="l" rtl="0">
              <a:spcBef>
                <a:spcPts val="0"/>
              </a:spcBef>
              <a:spcAft>
                <a:spcPts val="0"/>
              </a:spcAft>
              <a:buNone/>
            </a:pPr>
            <a:r>
              <a:rPr lang="en"/>
              <a:t>See same behavior for arrays and objects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b1ce1181a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b1ce1181a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 ‘2’ is false because diff types</a:t>
            </a:r>
            <a:endParaRPr/>
          </a:p>
          <a:p>
            <a:pPr marL="0" lvl="0" indent="0" algn="l" rtl="0">
              <a:spcBef>
                <a:spcPts val="0"/>
              </a:spcBef>
              <a:spcAft>
                <a:spcPts val="0"/>
              </a:spcAft>
              <a:buNone/>
            </a:pPr>
            <a:r>
              <a:rPr lang="en"/>
              <a:t>Use console for arr1 = [1,2,3]; arr2 = [1,2,3]; arr1 === arr2</a:t>
            </a:r>
            <a:endParaRPr/>
          </a:p>
          <a:p>
            <a:pPr marL="0" lvl="0" indent="0" algn="l" rtl="0">
              <a:spcBef>
                <a:spcPts val="0"/>
              </a:spcBef>
              <a:spcAft>
                <a:spcPts val="0"/>
              </a:spcAft>
              <a:buNone/>
            </a:pPr>
            <a:r>
              <a:rPr lang="en"/>
              <a:t>See same behavior for arrays and objects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9ff0d6df4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a9ff0d6df4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variables are </a:t>
            </a:r>
            <a:r>
              <a:rPr lang="en" b="1"/>
              <a:t>references</a:t>
            </a:r>
            <a:r>
              <a:rPr lang="en"/>
              <a:t>, it just points to where an object is located in memory. So when creating an array, or an object, just put this in memory and has the variable point to that object in memory. All they know is where they point to.</a:t>
            </a:r>
            <a:endParaRPr/>
          </a:p>
          <a:p>
            <a:pPr marL="0" lvl="0" indent="0" algn="l" rtl="0">
              <a:spcBef>
                <a:spcPts val="0"/>
              </a:spcBef>
              <a:spcAft>
                <a:spcPts val="0"/>
              </a:spcAft>
              <a:buNone/>
            </a:pPr>
            <a:r>
              <a:rPr lang="en"/>
              <a:t>=== checks if references point to the same spot</a:t>
            </a:r>
            <a:endParaRPr/>
          </a:p>
          <a:p>
            <a:pPr marL="0" lvl="0" indent="0" algn="l" rtl="0">
              <a:spcBef>
                <a:spcPts val="0"/>
              </a:spcBef>
              <a:spcAft>
                <a:spcPts val="0"/>
              </a:spcAft>
              <a:buNone/>
            </a:pPr>
            <a:r>
              <a:rPr lang="en"/>
              <a:t>Primitives check actual values, more complicated data types things just check references.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289fc28d6a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289fc28d6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variables are </a:t>
            </a:r>
            <a:r>
              <a:rPr lang="en" b="1"/>
              <a:t>references</a:t>
            </a:r>
            <a:r>
              <a:rPr lang="en"/>
              <a:t>, it just points to where an object is located in memory. So when creating an array, or an object, just put this in memory and has the variable point to that object in memory. All they know is where they point to.</a:t>
            </a:r>
            <a:endParaRPr/>
          </a:p>
          <a:p>
            <a:pPr marL="0" lvl="0" indent="0" algn="l" rtl="0">
              <a:spcBef>
                <a:spcPts val="0"/>
              </a:spcBef>
              <a:spcAft>
                <a:spcPts val="0"/>
              </a:spcAft>
              <a:buNone/>
            </a:pPr>
            <a:r>
              <a:rPr lang="en"/>
              <a:t>=== checks if references point to the same spot</a:t>
            </a:r>
            <a:endParaRPr/>
          </a:p>
          <a:p>
            <a:pPr marL="0" lvl="0" indent="0" algn="l" rtl="0">
              <a:spcBef>
                <a:spcPts val="0"/>
              </a:spcBef>
              <a:spcAft>
                <a:spcPts val="0"/>
              </a:spcAft>
              <a:buNone/>
            </a:pPr>
            <a:r>
              <a:rPr lang="en"/>
              <a:t>Primitives check actual values, more complicated data types things just check references.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289fc28d6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289fc28d6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variables are </a:t>
            </a:r>
            <a:r>
              <a:rPr lang="en" b="1"/>
              <a:t>references</a:t>
            </a:r>
            <a:r>
              <a:rPr lang="en"/>
              <a:t>, it just points to where an object is located in memory. So when creating an array, or an object, just put this in memory and has the variable point to that object in memory. All they know is where they point to.</a:t>
            </a:r>
            <a:endParaRPr/>
          </a:p>
          <a:p>
            <a:pPr marL="0" lvl="0" indent="0" algn="l" rtl="0">
              <a:spcBef>
                <a:spcPts val="0"/>
              </a:spcBef>
              <a:spcAft>
                <a:spcPts val="0"/>
              </a:spcAft>
              <a:buNone/>
            </a:pPr>
            <a:r>
              <a:rPr lang="en"/>
              <a:t>=== checks if references point to the same spot</a:t>
            </a:r>
            <a:endParaRPr/>
          </a:p>
          <a:p>
            <a:pPr marL="0" lvl="0" indent="0" algn="l" rtl="0">
              <a:spcBef>
                <a:spcPts val="0"/>
              </a:spcBef>
              <a:spcAft>
                <a:spcPts val="0"/>
              </a:spcAft>
              <a:buNone/>
            </a:pPr>
            <a:r>
              <a:rPr lang="en"/>
              <a:t>Primitives check actual values, more complicated data types things just check references.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2d77b72a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b2d77b72a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into console to explain. Can mutate one. Just creating pointer to the same array.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acc037192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acc037192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into console to explain. Can mutate one. Just creating pointer to the same array.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9dff8ec18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9dff8ec1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ee3e12b3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ee3e12b3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b1ce1181a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b1ce1181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Pull up the console to demonstrate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ee3e12b37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ee3e12b37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ee3e12b37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ee3e12b37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ee3e12b37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ee3e12b37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how we </a:t>
            </a:r>
            <a:r>
              <a:rPr lang="en" b="1"/>
              <a:t>represent </a:t>
            </a:r>
            <a:r>
              <a:rPr lang="en"/>
              <a:t>a function in JS!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ee51c54fe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ee51c54fe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this code, as written, is doing, is it’s allotting a space in memory for this function, and then it’s storing the function in memory. So somewhere in memory we’ve recorded the ability to take in an integer temperature, and do this calculation and return the result. But in order to actually use this function, there’s something we’re missing.</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ee3e12b37c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ee3e12b37c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ee51c54fe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ee51c54fe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need to give it a name! We need a name that points to the location in memory where we stored the function. So let’s call it celsius to Fahrenheit.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ee3e12b37c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ee3e12b37c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ee51c54fe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ee51c54fe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ee51c54fe9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ee51c54fe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ee51c54fe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ee51c54fe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b1ce1181a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b1ce1181a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ee51c54fe9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ee51c54fe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ee51c54fe9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ee51c54fe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in JS, we do this by assigning the function to a variable. Notice that the syntax here is exactly the same as any other variable: we have const, which means we’re not going to change what this variable points to, then the variable name, then the equals sign. Then we have the value that we want the variable to point to, which in this case is our function, and then a semicolon. So it’s just a variable.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ee51c54fe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ee51c54fe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a9ff0d6df4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a9ff0d6df4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ee3e12b37c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ee3e12b37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ee3e12b37c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ee3e12b37c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ee3e12b37c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ee3e12b37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ee4aba7f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ee4aba7f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ee3e12b37c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ee3e12b37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ee3e12b37c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ee3e12b37c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ee47c5712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ee47c571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 pos neg, integer, decimal</a:t>
            </a:r>
            <a:endParaRPr/>
          </a:p>
          <a:p>
            <a:pPr marL="0" lvl="0" indent="0" algn="l" rtl="0">
              <a:spcBef>
                <a:spcPts val="0"/>
              </a:spcBef>
              <a:spcAft>
                <a:spcPts val="0"/>
              </a:spcAft>
              <a:buNone/>
            </a:pPr>
            <a:r>
              <a:rPr lang="en"/>
              <a:t>String - denoted by quotes. Can have empty string</a:t>
            </a:r>
            <a:endParaRPr/>
          </a:p>
          <a:p>
            <a:pPr marL="0" lvl="0" indent="0" algn="l" rtl="0">
              <a:spcBef>
                <a:spcPts val="0"/>
              </a:spcBef>
              <a:spcAft>
                <a:spcPts val="0"/>
              </a:spcAft>
              <a:buNone/>
            </a:pPr>
            <a:r>
              <a:rPr lang="en"/>
              <a:t>Null and undefined sound familiar, but there is a difference, which i will talk about in a bit.</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ee51c54fe9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ee51c54fe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ee3e12b37c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ee3e12b37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ee4aba7f1e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ee4aba7f1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Classes are not really used in weblab! So do not worry about this!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09dff8ec1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09dff8ec1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3230ecf0f46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3230ecf0f4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ad06afe96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ad06afe9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a9ff0d6df4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a9ff0d6df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595959"/>
                </a:solidFill>
              </a:rPr>
              <a:t>Arithmetic operators</a:t>
            </a:r>
            <a:endParaRPr>
              <a:solidFill>
                <a:srgbClr val="595959"/>
              </a:solidFill>
            </a:endParaRPr>
          </a:p>
          <a:p>
            <a:pPr marL="0" lvl="0" indent="0" algn="l" rtl="0">
              <a:lnSpc>
                <a:spcPct val="115000"/>
              </a:lnSpc>
              <a:spcBef>
                <a:spcPts val="0"/>
              </a:spcBef>
              <a:spcAft>
                <a:spcPts val="0"/>
              </a:spcAft>
              <a:buClr>
                <a:schemeClr val="dk1"/>
              </a:buClr>
              <a:buSzPts val="1100"/>
              <a:buFont typeface="Arial"/>
              <a:buNone/>
            </a:pPr>
            <a:r>
              <a:rPr lang="en">
                <a:solidFill>
                  <a:srgbClr val="595959"/>
                </a:solidFill>
              </a:rPr>
              <a:t>Comparison operators</a:t>
            </a:r>
            <a:endParaRPr>
              <a:solidFill>
                <a:srgbClr val="595959"/>
              </a:solidFill>
            </a:endParaRPr>
          </a:p>
          <a:p>
            <a:pPr marL="0" lvl="0" indent="0" algn="l" rtl="0">
              <a:lnSpc>
                <a:spcPct val="115000"/>
              </a:lnSpc>
              <a:spcBef>
                <a:spcPts val="0"/>
              </a:spcBef>
              <a:spcAft>
                <a:spcPts val="0"/>
              </a:spcAft>
              <a:buClr>
                <a:schemeClr val="dk1"/>
              </a:buClr>
              <a:buSzPts val="1100"/>
              <a:buFont typeface="Arial"/>
              <a:buNone/>
            </a:pPr>
            <a:r>
              <a:rPr lang="en">
                <a:solidFill>
                  <a:srgbClr val="595959"/>
                </a:solidFill>
              </a:rPr>
              <a:t>Note triple equal sign</a:t>
            </a:r>
            <a:endParaRPr>
              <a:solidFill>
                <a:srgbClr val="595959"/>
              </a:solidFill>
            </a:endParaRPr>
          </a:p>
          <a:p>
            <a:pPr marL="0" lvl="0" indent="0" algn="l" rtl="0">
              <a:lnSpc>
                <a:spcPct val="115000"/>
              </a:lnSpc>
              <a:spcBef>
                <a:spcPts val="0"/>
              </a:spcBef>
              <a:spcAft>
                <a:spcPts val="0"/>
              </a:spcAft>
              <a:buClr>
                <a:schemeClr val="dk1"/>
              </a:buClr>
              <a:buSzPts val="1100"/>
              <a:buFont typeface="Arial"/>
              <a:buNone/>
            </a:pPr>
            <a:r>
              <a:rPr lang="en">
                <a:solidFill>
                  <a:srgbClr val="595959"/>
                </a:solidFill>
              </a:rPr>
              <a:t>for a </a:t>
            </a:r>
            <a:r>
              <a:rPr lang="en">
                <a:solidFill>
                  <a:schemeClr val="dk1"/>
                </a:solidFill>
              </a:rPr>
              <a:t>✨</a:t>
            </a:r>
            <a:r>
              <a:rPr lang="en">
                <a:solidFill>
                  <a:srgbClr val="595959"/>
                </a:solidFill>
              </a:rPr>
              <a:t>fun</a:t>
            </a:r>
            <a:r>
              <a:rPr lang="en">
                <a:solidFill>
                  <a:schemeClr val="dk1"/>
                </a:solidFill>
              </a:rPr>
              <a:t>✨</a:t>
            </a:r>
            <a:r>
              <a:rPr lang="en">
                <a:solidFill>
                  <a:srgbClr val="595959"/>
                </a:solidFill>
              </a:rPr>
              <a:t> demonstration of JavaScript being dumb, check out </a:t>
            </a:r>
            <a:r>
              <a:rPr lang="en" u="sng">
                <a:solidFill>
                  <a:srgbClr val="0097A7"/>
                </a:solidFill>
                <a:hlinkClick r:id="rId3">
                  <a:extLst>
                    <a:ext uri="{A12FA001-AC4F-418D-AE19-62706E023703}">
                      <ahyp:hlinkClr xmlns:ahyp="http://schemas.microsoft.com/office/drawing/2018/hyperlinkcolor" val="tx"/>
                    </a:ext>
                  </a:extLst>
                </a:hlinkClick>
              </a:rPr>
              <a:t>https://www.destroyallsoftware.com/talks/wat</a:t>
            </a:r>
            <a:endParaRPr>
              <a:solidFill>
                <a:srgbClr val="595959"/>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cc037192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cc03719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595959"/>
                </a:solidFill>
              </a:rPr>
              <a:t>Arithmetic operators</a:t>
            </a:r>
            <a:endParaRPr>
              <a:solidFill>
                <a:srgbClr val="595959"/>
              </a:solidFill>
            </a:endParaRPr>
          </a:p>
          <a:p>
            <a:pPr marL="0" lvl="0" indent="0" algn="l" rtl="0">
              <a:lnSpc>
                <a:spcPct val="115000"/>
              </a:lnSpc>
              <a:spcBef>
                <a:spcPts val="0"/>
              </a:spcBef>
              <a:spcAft>
                <a:spcPts val="0"/>
              </a:spcAft>
              <a:buClr>
                <a:schemeClr val="dk1"/>
              </a:buClr>
              <a:buSzPts val="1100"/>
              <a:buFont typeface="Arial"/>
              <a:buNone/>
            </a:pPr>
            <a:r>
              <a:rPr lang="en">
                <a:solidFill>
                  <a:srgbClr val="595959"/>
                </a:solidFill>
              </a:rPr>
              <a:t>Comparison operators</a:t>
            </a:r>
            <a:endParaRPr>
              <a:solidFill>
                <a:srgbClr val="595959"/>
              </a:solidFill>
            </a:endParaRPr>
          </a:p>
          <a:p>
            <a:pPr marL="0" lvl="0" indent="0" algn="l" rtl="0">
              <a:lnSpc>
                <a:spcPct val="115000"/>
              </a:lnSpc>
              <a:spcBef>
                <a:spcPts val="0"/>
              </a:spcBef>
              <a:spcAft>
                <a:spcPts val="0"/>
              </a:spcAft>
              <a:buClr>
                <a:schemeClr val="dk1"/>
              </a:buClr>
              <a:buSzPts val="1100"/>
              <a:buFont typeface="Arial"/>
              <a:buNone/>
            </a:pPr>
            <a:r>
              <a:rPr lang="en">
                <a:solidFill>
                  <a:srgbClr val="595959"/>
                </a:solidFill>
              </a:rPr>
              <a:t>Note triple equal sign</a:t>
            </a:r>
            <a:endParaRPr>
              <a:solidFill>
                <a:srgbClr val="595959"/>
              </a:solidFill>
            </a:endParaRPr>
          </a:p>
          <a:p>
            <a:pPr marL="0" lvl="0" indent="0" algn="l" rtl="0">
              <a:lnSpc>
                <a:spcPct val="115000"/>
              </a:lnSpc>
              <a:spcBef>
                <a:spcPts val="0"/>
              </a:spcBef>
              <a:spcAft>
                <a:spcPts val="0"/>
              </a:spcAft>
              <a:buClr>
                <a:schemeClr val="dk1"/>
              </a:buClr>
              <a:buSzPts val="1100"/>
              <a:buFont typeface="Arial"/>
              <a:buNone/>
            </a:pPr>
            <a:r>
              <a:rPr lang="en">
                <a:solidFill>
                  <a:srgbClr val="595959"/>
                </a:solidFill>
              </a:rPr>
              <a:t>for a </a:t>
            </a:r>
            <a:r>
              <a:rPr lang="en">
                <a:solidFill>
                  <a:schemeClr val="dk1"/>
                </a:solidFill>
              </a:rPr>
              <a:t>✨</a:t>
            </a:r>
            <a:r>
              <a:rPr lang="en">
                <a:solidFill>
                  <a:srgbClr val="595959"/>
                </a:solidFill>
              </a:rPr>
              <a:t>fun</a:t>
            </a:r>
            <a:r>
              <a:rPr lang="en">
                <a:solidFill>
                  <a:schemeClr val="dk1"/>
                </a:solidFill>
              </a:rPr>
              <a:t>✨</a:t>
            </a:r>
            <a:r>
              <a:rPr lang="en">
                <a:solidFill>
                  <a:srgbClr val="595959"/>
                </a:solidFill>
              </a:rPr>
              <a:t> demonstration of JavaScript being dumb, check out </a:t>
            </a:r>
            <a:r>
              <a:rPr lang="en" u="sng">
                <a:solidFill>
                  <a:srgbClr val="0097A7"/>
                </a:solidFill>
                <a:hlinkClick r:id="rId3">
                  <a:extLst>
                    <a:ext uri="{A12FA001-AC4F-418D-AE19-62706E023703}">
                      <ahyp:hlinkClr xmlns:ahyp="http://schemas.microsoft.com/office/drawing/2018/hyperlinkcolor" val="tx"/>
                    </a:ext>
                  </a:extLst>
                </a:hlinkClick>
              </a:rPr>
              <a:t>https://www.destroyallsoftware.com/talks/wat</a:t>
            </a:r>
            <a:endParaRPr>
              <a:solidFill>
                <a:srgbClr val="595959"/>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396DF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5200"/>
              <a:buNone/>
              <a:defRPr sz="5200">
                <a:solidFill>
                  <a:schemeClr val="l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2DAFF"/>
              </a:buClr>
              <a:buSzPts val="2800"/>
              <a:buNone/>
              <a:defRPr sz="2800">
                <a:solidFill>
                  <a:srgbClr val="D2DA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311708" y="1125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333F"/>
              </a:buClr>
              <a:buSzPts val="6000"/>
              <a:buNone/>
              <a:defRPr sz="6000">
                <a:solidFill>
                  <a:srgbClr val="CC333F"/>
                </a:solidFill>
              </a:defRPr>
            </a:lvl1pPr>
            <a:lvl2pPr lvl="1" algn="ctr" rtl="0">
              <a:spcBef>
                <a:spcPts val="0"/>
              </a:spcBef>
              <a:spcAft>
                <a:spcPts val="0"/>
              </a:spcAft>
              <a:buSzPts val="12000"/>
              <a:buFont typeface="Bubbler One"/>
              <a:buNone/>
              <a:defRPr sz="12000">
                <a:latin typeface="Bubbler One"/>
                <a:ea typeface="Bubbler One"/>
                <a:cs typeface="Bubbler One"/>
                <a:sym typeface="Bubbler One"/>
              </a:defRPr>
            </a:lvl2pPr>
            <a:lvl3pPr lvl="2" algn="ctr" rtl="0">
              <a:spcBef>
                <a:spcPts val="0"/>
              </a:spcBef>
              <a:spcAft>
                <a:spcPts val="0"/>
              </a:spcAft>
              <a:buSzPts val="12000"/>
              <a:buFont typeface="Bubbler One"/>
              <a:buNone/>
              <a:defRPr sz="12000">
                <a:latin typeface="Bubbler One"/>
                <a:ea typeface="Bubbler One"/>
                <a:cs typeface="Bubbler One"/>
                <a:sym typeface="Bubbler One"/>
              </a:defRPr>
            </a:lvl3pPr>
            <a:lvl4pPr lvl="3" algn="ctr" rtl="0">
              <a:spcBef>
                <a:spcPts val="0"/>
              </a:spcBef>
              <a:spcAft>
                <a:spcPts val="0"/>
              </a:spcAft>
              <a:buSzPts val="12000"/>
              <a:buFont typeface="Bubbler One"/>
              <a:buNone/>
              <a:defRPr sz="12000">
                <a:latin typeface="Bubbler One"/>
                <a:ea typeface="Bubbler One"/>
                <a:cs typeface="Bubbler One"/>
                <a:sym typeface="Bubbler One"/>
              </a:defRPr>
            </a:lvl4pPr>
            <a:lvl5pPr lvl="4" algn="ctr" rtl="0">
              <a:spcBef>
                <a:spcPts val="0"/>
              </a:spcBef>
              <a:spcAft>
                <a:spcPts val="0"/>
              </a:spcAft>
              <a:buSzPts val="12000"/>
              <a:buFont typeface="Bubbler One"/>
              <a:buNone/>
              <a:defRPr sz="12000">
                <a:latin typeface="Bubbler One"/>
                <a:ea typeface="Bubbler One"/>
                <a:cs typeface="Bubbler One"/>
                <a:sym typeface="Bubbler One"/>
              </a:defRPr>
            </a:lvl5pPr>
            <a:lvl6pPr lvl="5" algn="ctr" rtl="0">
              <a:spcBef>
                <a:spcPts val="0"/>
              </a:spcBef>
              <a:spcAft>
                <a:spcPts val="0"/>
              </a:spcAft>
              <a:buSzPts val="12000"/>
              <a:buFont typeface="Bubbler One"/>
              <a:buNone/>
              <a:defRPr sz="12000">
                <a:latin typeface="Bubbler One"/>
                <a:ea typeface="Bubbler One"/>
                <a:cs typeface="Bubbler One"/>
                <a:sym typeface="Bubbler One"/>
              </a:defRPr>
            </a:lvl6pPr>
            <a:lvl7pPr lvl="6" algn="ctr" rtl="0">
              <a:spcBef>
                <a:spcPts val="0"/>
              </a:spcBef>
              <a:spcAft>
                <a:spcPts val="0"/>
              </a:spcAft>
              <a:buSzPts val="12000"/>
              <a:buFont typeface="Bubbler One"/>
              <a:buNone/>
              <a:defRPr sz="12000">
                <a:latin typeface="Bubbler One"/>
                <a:ea typeface="Bubbler One"/>
                <a:cs typeface="Bubbler One"/>
                <a:sym typeface="Bubbler One"/>
              </a:defRPr>
            </a:lvl7pPr>
            <a:lvl8pPr lvl="7" algn="ctr" rtl="0">
              <a:spcBef>
                <a:spcPts val="0"/>
              </a:spcBef>
              <a:spcAft>
                <a:spcPts val="0"/>
              </a:spcAft>
              <a:buSzPts val="12000"/>
              <a:buFont typeface="Bubbler One"/>
              <a:buNone/>
              <a:defRPr sz="12000">
                <a:latin typeface="Bubbler One"/>
                <a:ea typeface="Bubbler One"/>
                <a:cs typeface="Bubbler One"/>
                <a:sym typeface="Bubbler One"/>
              </a:defRPr>
            </a:lvl8pPr>
            <a:lvl9pPr lvl="8" algn="ctr" rtl="0">
              <a:spcBef>
                <a:spcPts val="0"/>
              </a:spcBef>
              <a:spcAft>
                <a:spcPts val="0"/>
              </a:spcAft>
              <a:buSzPts val="12000"/>
              <a:buFont typeface="Bubbler One"/>
              <a:buNone/>
              <a:defRPr sz="12000">
                <a:latin typeface="Bubbler One"/>
                <a:ea typeface="Bubbler One"/>
                <a:cs typeface="Bubbler One"/>
                <a:sym typeface="Bubbler One"/>
              </a:defRPr>
            </a:lvl9pPr>
          </a:lstStyle>
          <a:p>
            <a:endParaRPr/>
          </a:p>
        </p:txBody>
      </p:sp>
      <p:sp>
        <p:nvSpPr>
          <p:cNvPr id="52" name="Google Shape;52;p13"/>
          <p:cNvSpPr txBox="1">
            <a:spLocks noGrp="1"/>
          </p:cNvSpPr>
          <p:nvPr>
            <p:ph type="subTitle" idx="1"/>
          </p:nvPr>
        </p:nvSpPr>
        <p:spPr>
          <a:xfrm>
            <a:off x="311700" y="26817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txBox="1">
            <a:spLocks noGrp="1"/>
          </p:cNvSpPr>
          <p:nvPr>
            <p:ph type="subTitle" idx="2"/>
          </p:nvPr>
        </p:nvSpPr>
        <p:spPr>
          <a:xfrm>
            <a:off x="1862400" y="3821725"/>
            <a:ext cx="5419200" cy="536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800">
                <a:solidFill>
                  <a:srgbClr val="777777"/>
                </a:solidFill>
              </a:defRPr>
            </a:lvl1pPr>
            <a:lvl2pPr lvl="1" algn="ctr" rtl="0">
              <a:spcBef>
                <a:spcPts val="1600"/>
              </a:spcBef>
              <a:spcAft>
                <a:spcPts val="0"/>
              </a:spcAft>
              <a:buNone/>
              <a:defRPr>
                <a:solidFill>
                  <a:srgbClr val="777777"/>
                </a:solidFill>
              </a:defRPr>
            </a:lvl2pPr>
            <a:lvl3pPr lvl="2" algn="ctr" rtl="0">
              <a:spcBef>
                <a:spcPts val="1600"/>
              </a:spcBef>
              <a:spcAft>
                <a:spcPts val="0"/>
              </a:spcAft>
              <a:buNone/>
              <a:defRPr>
                <a:solidFill>
                  <a:srgbClr val="777777"/>
                </a:solidFill>
              </a:defRPr>
            </a:lvl3pPr>
            <a:lvl4pPr lvl="3" algn="ctr" rtl="0">
              <a:spcBef>
                <a:spcPts val="1600"/>
              </a:spcBef>
              <a:spcAft>
                <a:spcPts val="0"/>
              </a:spcAft>
              <a:buNone/>
              <a:defRPr>
                <a:solidFill>
                  <a:srgbClr val="777777"/>
                </a:solidFill>
              </a:defRPr>
            </a:lvl4pPr>
            <a:lvl5pPr lvl="4" algn="ctr" rtl="0">
              <a:spcBef>
                <a:spcPts val="1600"/>
              </a:spcBef>
              <a:spcAft>
                <a:spcPts val="0"/>
              </a:spcAft>
              <a:buNone/>
              <a:defRPr>
                <a:solidFill>
                  <a:srgbClr val="777777"/>
                </a:solidFill>
              </a:defRPr>
            </a:lvl5pPr>
            <a:lvl6pPr lvl="5" algn="ctr" rtl="0">
              <a:spcBef>
                <a:spcPts val="1600"/>
              </a:spcBef>
              <a:spcAft>
                <a:spcPts val="0"/>
              </a:spcAft>
              <a:buNone/>
              <a:defRPr>
                <a:solidFill>
                  <a:srgbClr val="777777"/>
                </a:solidFill>
              </a:defRPr>
            </a:lvl6pPr>
            <a:lvl7pPr lvl="6" algn="ctr" rtl="0">
              <a:spcBef>
                <a:spcPts val="1600"/>
              </a:spcBef>
              <a:spcAft>
                <a:spcPts val="0"/>
              </a:spcAft>
              <a:buNone/>
              <a:defRPr>
                <a:solidFill>
                  <a:srgbClr val="777777"/>
                </a:solidFill>
              </a:defRPr>
            </a:lvl7pPr>
            <a:lvl8pPr lvl="7" algn="ctr" rtl="0">
              <a:spcBef>
                <a:spcPts val="1600"/>
              </a:spcBef>
              <a:spcAft>
                <a:spcPts val="0"/>
              </a:spcAft>
              <a:buNone/>
              <a:defRPr>
                <a:solidFill>
                  <a:srgbClr val="777777"/>
                </a:solidFill>
              </a:defRPr>
            </a:lvl8pPr>
            <a:lvl9pPr lvl="8" algn="ctr" rtl="0">
              <a:spcBef>
                <a:spcPts val="1600"/>
              </a:spcBef>
              <a:spcAft>
                <a:spcPts val="1600"/>
              </a:spcAft>
              <a:buNone/>
              <a:defRPr>
                <a:solidFill>
                  <a:srgbClr val="777777"/>
                </a:solidFill>
              </a:defRPr>
            </a:lvl9pPr>
          </a:lstStyle>
          <a:p>
            <a:endParaRPr/>
          </a:p>
        </p:txBody>
      </p:sp>
      <p:sp>
        <p:nvSpPr>
          <p:cNvPr id="55" name="Google Shape;55;p13"/>
          <p:cNvSpPr txBox="1">
            <a:spLocks noGrp="1"/>
          </p:cNvSpPr>
          <p:nvPr>
            <p:ph type="subTitle" idx="3"/>
          </p:nvPr>
        </p:nvSpPr>
        <p:spPr>
          <a:xfrm>
            <a:off x="477600" y="4358425"/>
            <a:ext cx="8188800" cy="536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800">
                <a:solidFill>
                  <a:srgbClr val="777777"/>
                </a:solidFill>
              </a:defRPr>
            </a:lvl1pPr>
            <a:lvl2pPr lvl="1" algn="ctr" rtl="0">
              <a:spcBef>
                <a:spcPts val="1600"/>
              </a:spcBef>
              <a:spcAft>
                <a:spcPts val="0"/>
              </a:spcAft>
              <a:buNone/>
              <a:defRPr>
                <a:solidFill>
                  <a:srgbClr val="777777"/>
                </a:solidFill>
              </a:defRPr>
            </a:lvl2pPr>
            <a:lvl3pPr lvl="2" algn="ctr" rtl="0">
              <a:spcBef>
                <a:spcPts val="1600"/>
              </a:spcBef>
              <a:spcAft>
                <a:spcPts val="0"/>
              </a:spcAft>
              <a:buNone/>
              <a:defRPr>
                <a:solidFill>
                  <a:srgbClr val="777777"/>
                </a:solidFill>
              </a:defRPr>
            </a:lvl3pPr>
            <a:lvl4pPr lvl="3" algn="ctr" rtl="0">
              <a:spcBef>
                <a:spcPts val="1600"/>
              </a:spcBef>
              <a:spcAft>
                <a:spcPts val="0"/>
              </a:spcAft>
              <a:buNone/>
              <a:defRPr>
                <a:solidFill>
                  <a:srgbClr val="777777"/>
                </a:solidFill>
              </a:defRPr>
            </a:lvl4pPr>
            <a:lvl5pPr lvl="4" algn="ctr" rtl="0">
              <a:spcBef>
                <a:spcPts val="1600"/>
              </a:spcBef>
              <a:spcAft>
                <a:spcPts val="0"/>
              </a:spcAft>
              <a:buNone/>
              <a:defRPr>
                <a:solidFill>
                  <a:srgbClr val="777777"/>
                </a:solidFill>
              </a:defRPr>
            </a:lvl5pPr>
            <a:lvl6pPr lvl="5" algn="ctr" rtl="0">
              <a:spcBef>
                <a:spcPts val="1600"/>
              </a:spcBef>
              <a:spcAft>
                <a:spcPts val="0"/>
              </a:spcAft>
              <a:buNone/>
              <a:defRPr>
                <a:solidFill>
                  <a:srgbClr val="777777"/>
                </a:solidFill>
              </a:defRPr>
            </a:lvl6pPr>
            <a:lvl7pPr lvl="6" algn="ctr" rtl="0">
              <a:spcBef>
                <a:spcPts val="1600"/>
              </a:spcBef>
              <a:spcAft>
                <a:spcPts val="0"/>
              </a:spcAft>
              <a:buNone/>
              <a:defRPr>
                <a:solidFill>
                  <a:srgbClr val="777777"/>
                </a:solidFill>
              </a:defRPr>
            </a:lvl7pPr>
            <a:lvl8pPr lvl="7" algn="ctr" rtl="0">
              <a:spcBef>
                <a:spcPts val="1600"/>
              </a:spcBef>
              <a:spcAft>
                <a:spcPts val="0"/>
              </a:spcAft>
              <a:buNone/>
              <a:defRPr>
                <a:solidFill>
                  <a:srgbClr val="777777"/>
                </a:solidFill>
              </a:defRPr>
            </a:lvl8pPr>
            <a:lvl9pPr lvl="8" algn="ctr" rtl="0">
              <a:spcBef>
                <a:spcPts val="1600"/>
              </a:spcBef>
              <a:spcAft>
                <a:spcPts val="1600"/>
              </a:spcAft>
              <a:buNone/>
              <a:defRPr>
                <a:solidFill>
                  <a:srgbClr val="777777"/>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95458"/>
              </a:buClr>
              <a:buSzPts val="3600"/>
              <a:buNone/>
              <a:defRPr sz="3600">
                <a:solidFill>
                  <a:srgbClr val="F95458"/>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95458"/>
              </a:buClr>
              <a:buSzPts val="4800"/>
              <a:buNone/>
              <a:defRPr sz="4800">
                <a:solidFill>
                  <a:srgbClr val="F95458"/>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396DFF"/>
              </a:buClr>
              <a:buSzPts val="2800"/>
              <a:buFont typeface="Avenir"/>
              <a:buNone/>
              <a:defRPr sz="2800">
                <a:solidFill>
                  <a:srgbClr val="396DFF"/>
                </a:solidFill>
                <a:latin typeface="Avenir"/>
                <a:ea typeface="Avenir"/>
                <a:cs typeface="Avenir"/>
                <a:sym typeface="Avenir"/>
              </a:defRPr>
            </a:lvl1pPr>
            <a:lvl2pPr lvl="1"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2pPr>
            <a:lvl3pPr lvl="2"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3pPr>
            <a:lvl4pPr lvl="3"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4pPr>
            <a:lvl5pPr lvl="4"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5pPr>
            <a:lvl6pPr lvl="5"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6pPr>
            <a:lvl7pPr lvl="6"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7pPr>
            <a:lvl8pPr lvl="7"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8pPr>
            <a:lvl9pPr lvl="8" rtl="0">
              <a:spcBef>
                <a:spcPts val="0"/>
              </a:spcBef>
              <a:spcAft>
                <a:spcPts val="0"/>
              </a:spcAft>
              <a:buClr>
                <a:srgbClr val="FFFFFF"/>
              </a:buClr>
              <a:buSzPts val="2800"/>
              <a:buFont typeface="Avenir"/>
              <a:buNone/>
              <a:defRPr sz="2800">
                <a:solidFill>
                  <a:srgbClr val="FFFFFF"/>
                </a:solidFill>
                <a:latin typeface="Avenir"/>
                <a:ea typeface="Avenir"/>
                <a:cs typeface="Avenir"/>
                <a:sym typeface="Aveni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0A369D"/>
              </a:buClr>
              <a:buSzPts val="1800"/>
              <a:buFont typeface="Open Sans"/>
              <a:buChar char="●"/>
              <a:defRPr sz="1800">
                <a:solidFill>
                  <a:srgbClr val="0A369D"/>
                </a:solidFill>
                <a:latin typeface="Open Sans"/>
                <a:ea typeface="Open Sans"/>
                <a:cs typeface="Open Sans"/>
                <a:sym typeface="Open Sans"/>
              </a:defRPr>
            </a:lvl1pPr>
            <a:lvl2pPr marL="914400" lvl="1" indent="-3175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2pPr>
            <a:lvl3pPr marL="1371600" lvl="2" indent="-3175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3pPr>
            <a:lvl4pPr marL="1828800" lvl="3" indent="-3175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4pPr>
            <a:lvl5pPr marL="2286000" lvl="4" indent="-3175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5pPr>
            <a:lvl6pPr marL="2743200" lvl="5" indent="-3175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6pPr>
            <a:lvl7pPr marL="3200400" lvl="6" indent="-3175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7pPr>
            <a:lvl8pPr marL="3657600" lvl="7" indent="-317500" rtl="0">
              <a:lnSpc>
                <a:spcPct val="115000"/>
              </a:lnSpc>
              <a:spcBef>
                <a:spcPts val="1600"/>
              </a:spcBef>
              <a:spcAft>
                <a:spcPts val="0"/>
              </a:spcAft>
              <a:buClr>
                <a:srgbClr val="0A369D"/>
              </a:buClr>
              <a:buSzPts val="1400"/>
              <a:buFont typeface="Open Sans"/>
              <a:buChar char="○"/>
              <a:defRPr>
                <a:solidFill>
                  <a:srgbClr val="0A369D"/>
                </a:solidFill>
                <a:latin typeface="Open Sans"/>
                <a:ea typeface="Open Sans"/>
                <a:cs typeface="Open Sans"/>
                <a:sym typeface="Open Sans"/>
              </a:defRPr>
            </a:lvl8pPr>
            <a:lvl9pPr marL="4114800" lvl="8" indent="-317500" rtl="0">
              <a:lnSpc>
                <a:spcPct val="115000"/>
              </a:lnSpc>
              <a:spcBef>
                <a:spcPts val="1600"/>
              </a:spcBef>
              <a:spcAft>
                <a:spcPts val="1600"/>
              </a:spcAft>
              <a:buClr>
                <a:srgbClr val="0A369D"/>
              </a:buClr>
              <a:buSzPts val="1400"/>
              <a:buFont typeface="Open Sans"/>
              <a:buChar char="■"/>
              <a:defRPr>
                <a:solidFill>
                  <a:srgbClr val="0A369D"/>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rgbClr val="FFFFFF"/>
                </a:solidFill>
                <a:latin typeface="Avenir"/>
                <a:ea typeface="Avenir"/>
                <a:cs typeface="Avenir"/>
                <a:sym typeface="Avenir"/>
              </a:defRPr>
            </a:lvl1pPr>
            <a:lvl2pPr lvl="1" algn="r" rtl="0">
              <a:buNone/>
              <a:defRPr sz="1000">
                <a:solidFill>
                  <a:srgbClr val="FFFFFF"/>
                </a:solidFill>
                <a:latin typeface="Avenir"/>
                <a:ea typeface="Avenir"/>
                <a:cs typeface="Avenir"/>
                <a:sym typeface="Avenir"/>
              </a:defRPr>
            </a:lvl2pPr>
            <a:lvl3pPr lvl="2" algn="r" rtl="0">
              <a:buNone/>
              <a:defRPr sz="1000">
                <a:solidFill>
                  <a:srgbClr val="FFFFFF"/>
                </a:solidFill>
                <a:latin typeface="Avenir"/>
                <a:ea typeface="Avenir"/>
                <a:cs typeface="Avenir"/>
                <a:sym typeface="Avenir"/>
              </a:defRPr>
            </a:lvl3pPr>
            <a:lvl4pPr lvl="3" algn="r" rtl="0">
              <a:buNone/>
              <a:defRPr sz="1000">
                <a:solidFill>
                  <a:srgbClr val="FFFFFF"/>
                </a:solidFill>
                <a:latin typeface="Avenir"/>
                <a:ea typeface="Avenir"/>
                <a:cs typeface="Avenir"/>
                <a:sym typeface="Avenir"/>
              </a:defRPr>
            </a:lvl4pPr>
            <a:lvl5pPr lvl="4" algn="r" rtl="0">
              <a:buNone/>
              <a:defRPr sz="1000">
                <a:solidFill>
                  <a:srgbClr val="FFFFFF"/>
                </a:solidFill>
                <a:latin typeface="Avenir"/>
                <a:ea typeface="Avenir"/>
                <a:cs typeface="Avenir"/>
                <a:sym typeface="Avenir"/>
              </a:defRPr>
            </a:lvl5pPr>
            <a:lvl6pPr lvl="5" algn="r" rtl="0">
              <a:buNone/>
              <a:defRPr sz="1000">
                <a:solidFill>
                  <a:srgbClr val="FFFFFF"/>
                </a:solidFill>
                <a:latin typeface="Avenir"/>
                <a:ea typeface="Avenir"/>
                <a:cs typeface="Avenir"/>
                <a:sym typeface="Avenir"/>
              </a:defRPr>
            </a:lvl6pPr>
            <a:lvl7pPr lvl="6" algn="r" rtl="0">
              <a:buNone/>
              <a:defRPr sz="1000">
                <a:solidFill>
                  <a:srgbClr val="FFFFFF"/>
                </a:solidFill>
                <a:latin typeface="Avenir"/>
                <a:ea typeface="Avenir"/>
                <a:cs typeface="Avenir"/>
                <a:sym typeface="Avenir"/>
              </a:defRPr>
            </a:lvl7pPr>
            <a:lvl8pPr lvl="7" algn="r" rtl="0">
              <a:buNone/>
              <a:defRPr sz="1000">
                <a:solidFill>
                  <a:srgbClr val="FFFFFF"/>
                </a:solidFill>
                <a:latin typeface="Avenir"/>
                <a:ea typeface="Avenir"/>
                <a:cs typeface="Avenir"/>
                <a:sym typeface="Avenir"/>
              </a:defRPr>
            </a:lvl8pPr>
            <a:lvl9pPr lvl="8" algn="r" rtl="0">
              <a:buNone/>
              <a:defRPr sz="1000">
                <a:solidFill>
                  <a:srgbClr val="FFFFF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weblab.is/zoom"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hyperlink" Target="http://weblab.is/slides" TargetMode="External"/><Relationship Id="rId4" Type="http://schemas.openxmlformats.org/officeDocument/2006/relationships/hyperlink" Target="http://weblab.is/schedul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JavaScript</a:t>
            </a:r>
            <a:endParaRPr/>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Abby Chou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we don’t use ==</a:t>
            </a:r>
            <a:endParaRPr/>
          </a:p>
        </p:txBody>
      </p:sp>
      <p:sp>
        <p:nvSpPr>
          <p:cNvPr id="128" name="Google Shape;128;p23"/>
          <p:cNvSpPr txBox="1">
            <a:spLocks noGrp="1"/>
          </p:cNvSpPr>
          <p:nvPr>
            <p:ph type="body" idx="1"/>
          </p:nvPr>
        </p:nvSpPr>
        <p:spPr>
          <a:xfrm>
            <a:off x="311700" y="1152475"/>
            <a:ext cx="8520600" cy="11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most programming languages, we use == to compare whether two values are equal.</a:t>
            </a:r>
            <a:endParaRPr/>
          </a:p>
          <a:p>
            <a:pPr marL="0" lvl="0" indent="0" algn="l" rtl="0">
              <a:spcBef>
                <a:spcPts val="1600"/>
              </a:spcBef>
              <a:spcAft>
                <a:spcPts val="1600"/>
              </a:spcAft>
              <a:buNone/>
            </a:pPr>
            <a:r>
              <a:rPr lang="en"/>
              <a:t>What’s </a:t>
            </a:r>
            <a:r>
              <a:rPr lang="en">
                <a:solidFill>
                  <a:srgbClr val="F95458"/>
                </a:solidFill>
                <a:latin typeface="Consolas"/>
                <a:ea typeface="Consolas"/>
                <a:cs typeface="Consolas"/>
                <a:sym typeface="Consolas"/>
              </a:rPr>
              <a:t>2 == 2</a:t>
            </a:r>
            <a:r>
              <a:rPr lang="en"/>
              <a:t> ? (True or False)</a:t>
            </a:r>
            <a:endParaRPr/>
          </a:p>
        </p:txBody>
      </p:sp>
      <p:sp>
        <p:nvSpPr>
          <p:cNvPr id="129" name="Google Shape;129;p23"/>
          <p:cNvSpPr txBox="1">
            <a:spLocks noGrp="1"/>
          </p:cNvSpPr>
          <p:nvPr>
            <p:ph type="body" idx="1"/>
          </p:nvPr>
        </p:nvSpPr>
        <p:spPr>
          <a:xfrm>
            <a:off x="311700" y="2516000"/>
            <a:ext cx="8520600" cy="112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What’s </a:t>
            </a:r>
            <a:r>
              <a:rPr lang="en">
                <a:solidFill>
                  <a:srgbClr val="F95458"/>
                </a:solidFill>
                <a:latin typeface="Consolas"/>
                <a:ea typeface="Consolas"/>
                <a:cs typeface="Consolas"/>
                <a:sym typeface="Consolas"/>
              </a:rPr>
              <a:t>2 == “2”</a:t>
            </a:r>
            <a:r>
              <a:rPr lang="en"/>
              <a:t> ? (True or False)</a:t>
            </a:r>
            <a:endParaRPr/>
          </a:p>
        </p:txBody>
      </p:sp>
      <p:sp>
        <p:nvSpPr>
          <p:cNvPr id="130" name="Google Shape;130;p23"/>
          <p:cNvSpPr txBox="1">
            <a:spLocks noGrp="1"/>
          </p:cNvSpPr>
          <p:nvPr>
            <p:ph type="body" idx="1"/>
          </p:nvPr>
        </p:nvSpPr>
        <p:spPr>
          <a:xfrm>
            <a:off x="311700" y="3088425"/>
            <a:ext cx="8520600" cy="11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generally want </a:t>
            </a:r>
            <a:r>
              <a:rPr lang="en">
                <a:solidFill>
                  <a:srgbClr val="F95458"/>
                </a:solidFill>
                <a:latin typeface="Consolas"/>
                <a:ea typeface="Consolas"/>
                <a:cs typeface="Consolas"/>
                <a:sym typeface="Consolas"/>
              </a:rPr>
              <a:t>2 == “2”</a:t>
            </a:r>
            <a:r>
              <a:rPr lang="en"/>
              <a:t> to be false, since they’re different data types! </a:t>
            </a:r>
            <a:endParaRPr/>
          </a:p>
          <a:p>
            <a:pPr marL="0" lvl="0" indent="0" algn="l" rtl="0">
              <a:spcBef>
                <a:spcPts val="1600"/>
              </a:spcBef>
              <a:spcAft>
                <a:spcPts val="1600"/>
              </a:spcAft>
              <a:buNone/>
            </a:pPr>
            <a:r>
              <a:rPr lang="en"/>
              <a:t>But JS doesn’t do this…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we don’t use ==</a:t>
            </a:r>
            <a:endParaRPr/>
          </a:p>
        </p:txBody>
      </p:sp>
      <p:sp>
        <p:nvSpPr>
          <p:cNvPr id="136" name="Google Shape;136;p24"/>
          <p:cNvSpPr txBox="1">
            <a:spLocks noGrp="1"/>
          </p:cNvSpPr>
          <p:nvPr>
            <p:ph type="body" idx="1"/>
          </p:nvPr>
        </p:nvSpPr>
        <p:spPr>
          <a:xfrm>
            <a:off x="311700" y="1152475"/>
            <a:ext cx="8520600" cy="112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In JavaScript, == performs </a:t>
            </a:r>
            <a:r>
              <a:rPr lang="en" i="1"/>
              <a:t>type coercion</a:t>
            </a:r>
            <a:r>
              <a:rPr lang="en"/>
              <a:t> (i.e. forces the arguments to be of the same type before comparing them)</a:t>
            </a:r>
            <a:endParaRPr/>
          </a:p>
        </p:txBody>
      </p:sp>
      <p:pic>
        <p:nvPicPr>
          <p:cNvPr id="137" name="Google Shape;137;p24"/>
          <p:cNvPicPr preferRelativeResize="0"/>
          <p:nvPr/>
        </p:nvPicPr>
        <p:blipFill>
          <a:blip r:embed="rId3">
            <a:alphaModFix/>
          </a:blip>
          <a:stretch>
            <a:fillRect/>
          </a:stretch>
        </p:blipFill>
        <p:spPr>
          <a:xfrm>
            <a:off x="361950" y="1928750"/>
            <a:ext cx="4481175" cy="2315150"/>
          </a:xfrm>
          <a:prstGeom prst="rect">
            <a:avLst/>
          </a:prstGeom>
          <a:noFill/>
          <a:ln>
            <a:noFill/>
          </a:ln>
        </p:spPr>
      </p:pic>
      <p:sp>
        <p:nvSpPr>
          <p:cNvPr id="138" name="Google Shape;138;p24"/>
          <p:cNvSpPr txBox="1"/>
          <p:nvPr/>
        </p:nvSpPr>
        <p:spPr>
          <a:xfrm>
            <a:off x="361950" y="2733675"/>
            <a:ext cx="3019500" cy="142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0A369D"/>
              </a:solidFill>
              <a:latin typeface="Open Sans"/>
              <a:ea typeface="Open Sans"/>
              <a:cs typeface="Open Sans"/>
              <a:sym typeface="Open Sans"/>
            </a:endParaRPr>
          </a:p>
        </p:txBody>
      </p:sp>
      <p:sp>
        <p:nvSpPr>
          <p:cNvPr id="139" name="Google Shape;139;p24"/>
          <p:cNvSpPr txBox="1"/>
          <p:nvPr/>
        </p:nvSpPr>
        <p:spPr>
          <a:xfrm>
            <a:off x="2820575" y="4323400"/>
            <a:ext cx="2022600" cy="64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0A369D"/>
                </a:solidFill>
                <a:latin typeface="Open Sans"/>
                <a:ea typeface="Open Sans"/>
                <a:cs typeface="Open Sans"/>
                <a:sym typeface="Open Sans"/>
              </a:rPr>
              <a:t>tl;dr don’t use ==</a:t>
            </a:r>
            <a:endParaRPr sz="1800">
              <a:solidFill>
                <a:srgbClr val="0A369D"/>
              </a:solidFill>
              <a:latin typeface="Open Sans"/>
              <a:ea typeface="Open Sans"/>
              <a:cs typeface="Open Sans"/>
              <a:sym typeface="Open Sans"/>
            </a:endParaRPr>
          </a:p>
          <a:p>
            <a:pPr marL="0" lvl="0" indent="0" algn="l" rtl="0">
              <a:spcBef>
                <a:spcPts val="1600"/>
              </a:spcBef>
              <a:spcAft>
                <a:spcPts val="0"/>
              </a:spcAft>
              <a:buNone/>
            </a:pPr>
            <a:endParaRPr>
              <a:solidFill>
                <a:srgbClr val="0A369D"/>
              </a:solidFill>
              <a:latin typeface="Open Sans"/>
              <a:ea typeface="Open Sans"/>
              <a:cs typeface="Open Sans"/>
              <a:sym typeface="Open Sans"/>
            </a:endParaRPr>
          </a:p>
        </p:txBody>
      </p:sp>
      <p:pic>
        <p:nvPicPr>
          <p:cNvPr id="140" name="Google Shape;140;p24"/>
          <p:cNvPicPr preferRelativeResize="0"/>
          <p:nvPr/>
        </p:nvPicPr>
        <p:blipFill>
          <a:blip r:embed="rId4">
            <a:alphaModFix/>
          </a:blip>
          <a:stretch>
            <a:fillRect/>
          </a:stretch>
        </p:blipFill>
        <p:spPr>
          <a:xfrm>
            <a:off x="5812800" y="1837600"/>
            <a:ext cx="3019500" cy="3019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Basic Syntax</a:t>
            </a:r>
            <a:endParaRPr/>
          </a:p>
        </p:txBody>
      </p:sp>
      <p:pic>
        <p:nvPicPr>
          <p:cNvPr id="146" name="Google Shape;146;p25"/>
          <p:cNvPicPr preferRelativeResize="0"/>
          <p:nvPr/>
        </p:nvPicPr>
        <p:blipFill>
          <a:blip r:embed="rId3">
            <a:alphaModFix/>
          </a:blip>
          <a:stretch>
            <a:fillRect/>
          </a:stretch>
        </p:blipFill>
        <p:spPr>
          <a:xfrm>
            <a:off x="311700" y="1207063"/>
            <a:ext cx="4665833" cy="3307225"/>
          </a:xfrm>
          <a:prstGeom prst="rect">
            <a:avLst/>
          </a:prstGeom>
          <a:noFill/>
          <a:ln>
            <a:noFill/>
          </a:ln>
        </p:spPr>
      </p:pic>
      <p:sp>
        <p:nvSpPr>
          <p:cNvPr id="147" name="Google Shape;147;p25"/>
          <p:cNvSpPr txBox="1"/>
          <p:nvPr/>
        </p:nvSpPr>
        <p:spPr>
          <a:xfrm>
            <a:off x="6201738" y="485900"/>
            <a:ext cx="2197500" cy="8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F9000"/>
                </a:solidFill>
                <a:latin typeface="Open Sans"/>
                <a:ea typeface="Open Sans"/>
                <a:cs typeface="Open Sans"/>
                <a:sym typeface="Open Sans"/>
              </a:rPr>
              <a:t>Every statement in JavaScript ends with a semicolon;</a:t>
            </a:r>
            <a:endParaRPr sz="1600">
              <a:solidFill>
                <a:srgbClr val="BF9000"/>
              </a:solidFill>
              <a:latin typeface="Open Sans"/>
              <a:ea typeface="Open Sans"/>
              <a:cs typeface="Open Sans"/>
              <a:sym typeface="Open Sans"/>
            </a:endParaRPr>
          </a:p>
        </p:txBody>
      </p:sp>
      <p:grpSp>
        <p:nvGrpSpPr>
          <p:cNvPr id="148" name="Google Shape;148;p25"/>
          <p:cNvGrpSpPr/>
          <p:nvPr/>
        </p:nvGrpSpPr>
        <p:grpSpPr>
          <a:xfrm>
            <a:off x="4780525" y="1556375"/>
            <a:ext cx="3882125" cy="3389850"/>
            <a:chOff x="4780525" y="1556375"/>
            <a:chExt cx="3882125" cy="3389850"/>
          </a:xfrm>
        </p:grpSpPr>
        <p:grpSp>
          <p:nvGrpSpPr>
            <p:cNvPr id="149" name="Google Shape;149;p25"/>
            <p:cNvGrpSpPr/>
            <p:nvPr/>
          </p:nvGrpSpPr>
          <p:grpSpPr>
            <a:xfrm>
              <a:off x="4932025" y="3624725"/>
              <a:ext cx="3730625" cy="1321500"/>
              <a:chOff x="4936200" y="2313425"/>
              <a:chExt cx="3730625" cy="1321500"/>
            </a:xfrm>
          </p:grpSpPr>
          <p:cxnSp>
            <p:nvCxnSpPr>
              <p:cNvPr id="150" name="Google Shape;150;p25"/>
              <p:cNvCxnSpPr/>
              <p:nvPr/>
            </p:nvCxnSpPr>
            <p:spPr>
              <a:xfrm flipH="1">
                <a:off x="4936200" y="2830125"/>
                <a:ext cx="1197900" cy="156600"/>
              </a:xfrm>
              <a:prstGeom prst="straightConnector1">
                <a:avLst/>
              </a:prstGeom>
              <a:noFill/>
              <a:ln w="19050" cap="flat" cmpd="sng">
                <a:solidFill>
                  <a:srgbClr val="6AA84F"/>
                </a:solidFill>
                <a:prstDash val="solid"/>
                <a:round/>
                <a:headEnd type="none" w="med" len="med"/>
                <a:tailEnd type="triangle" w="med" len="med"/>
              </a:ln>
            </p:spPr>
          </p:cxnSp>
          <p:sp>
            <p:nvSpPr>
              <p:cNvPr id="151" name="Google Shape;151;p25"/>
              <p:cNvSpPr txBox="1"/>
              <p:nvPr/>
            </p:nvSpPr>
            <p:spPr>
              <a:xfrm>
                <a:off x="6205925" y="2313425"/>
                <a:ext cx="2460900" cy="13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A369D"/>
                    </a:solidFill>
                    <a:latin typeface="Open Sans"/>
                    <a:ea typeface="Open Sans"/>
                    <a:cs typeface="Open Sans"/>
                    <a:sym typeface="Open Sans"/>
                  </a:rPr>
                  <a:t>These are </a:t>
                </a:r>
                <a:r>
                  <a:rPr lang="en" sz="1500" b="1">
                    <a:solidFill>
                      <a:srgbClr val="0A369D"/>
                    </a:solidFill>
                    <a:latin typeface="Open Sans"/>
                    <a:ea typeface="Open Sans"/>
                    <a:cs typeface="Open Sans"/>
                    <a:sym typeface="Open Sans"/>
                  </a:rPr>
                  <a:t>comments</a:t>
                </a:r>
                <a:r>
                  <a:rPr lang="en" sz="1500">
                    <a:solidFill>
                      <a:srgbClr val="0A369D"/>
                    </a:solidFill>
                    <a:latin typeface="Open Sans"/>
                    <a:ea typeface="Open Sans"/>
                    <a:cs typeface="Open Sans"/>
                    <a:sym typeface="Open Sans"/>
                  </a:rPr>
                  <a:t>.</a:t>
                </a:r>
                <a:endParaRPr sz="1500">
                  <a:solidFill>
                    <a:srgbClr val="0A369D"/>
                  </a:solidFill>
                  <a:latin typeface="Open Sans"/>
                  <a:ea typeface="Open Sans"/>
                  <a:cs typeface="Open Sans"/>
                  <a:sym typeface="Open Sans"/>
                </a:endParaRPr>
              </a:p>
              <a:p>
                <a:pPr marL="0" lvl="0" indent="0" algn="l" rtl="0">
                  <a:spcBef>
                    <a:spcPts val="0"/>
                  </a:spcBef>
                  <a:spcAft>
                    <a:spcPts val="0"/>
                  </a:spcAft>
                  <a:buNone/>
                </a:pPr>
                <a:r>
                  <a:rPr lang="en" sz="1500">
                    <a:solidFill>
                      <a:srgbClr val="0A369D"/>
                    </a:solidFill>
                    <a:latin typeface="Open Sans"/>
                    <a:ea typeface="Open Sans"/>
                    <a:cs typeface="Open Sans"/>
                    <a:sym typeface="Open Sans"/>
                  </a:rPr>
                  <a:t>It doesn’t affect how the code runs, but you should use them to keep your codebase readable!</a:t>
                </a:r>
                <a:endParaRPr sz="1500">
                  <a:solidFill>
                    <a:srgbClr val="0A369D"/>
                  </a:solidFill>
                  <a:latin typeface="Open Sans"/>
                  <a:ea typeface="Open Sans"/>
                  <a:cs typeface="Open Sans"/>
                  <a:sym typeface="Open Sans"/>
                </a:endParaRPr>
              </a:p>
            </p:txBody>
          </p:sp>
        </p:grpSp>
        <p:cxnSp>
          <p:nvCxnSpPr>
            <p:cNvPr id="152" name="Google Shape;152;p25"/>
            <p:cNvCxnSpPr/>
            <p:nvPr/>
          </p:nvCxnSpPr>
          <p:spPr>
            <a:xfrm rot="10800000">
              <a:off x="4780525" y="1556375"/>
              <a:ext cx="1349400" cy="2436300"/>
            </a:xfrm>
            <a:prstGeom prst="straightConnector1">
              <a:avLst/>
            </a:prstGeom>
            <a:noFill/>
            <a:ln w="19050" cap="flat" cmpd="sng">
              <a:solidFill>
                <a:srgbClr val="6AA84F"/>
              </a:solidFill>
              <a:prstDash val="solid"/>
              <a:round/>
              <a:headEnd type="none" w="med" len="med"/>
              <a:tailEnd type="triangle" w="med" len="med"/>
            </a:ln>
          </p:spPr>
        </p:cxnSp>
      </p:grpSp>
      <p:sp>
        <p:nvSpPr>
          <p:cNvPr id="153" name="Google Shape;153;p25"/>
          <p:cNvSpPr txBox="1"/>
          <p:nvPr/>
        </p:nvSpPr>
        <p:spPr>
          <a:xfrm>
            <a:off x="6201750" y="2630600"/>
            <a:ext cx="2460522" cy="9119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CC0000"/>
                </a:solidFill>
                <a:latin typeface="Open Sans"/>
                <a:ea typeface="Open Sans"/>
                <a:cs typeface="Open Sans"/>
                <a:sym typeface="Open Sans"/>
              </a:rPr>
              <a:t>Curly braces denote where </a:t>
            </a:r>
            <a:r>
              <a:rPr lang="en" sz="1500" b="1">
                <a:solidFill>
                  <a:srgbClr val="CC0000"/>
                </a:solidFill>
                <a:latin typeface="Open Sans"/>
                <a:ea typeface="Open Sans"/>
                <a:cs typeface="Open Sans"/>
                <a:sym typeface="Open Sans"/>
              </a:rPr>
              <a:t>blocks </a:t>
            </a:r>
            <a:r>
              <a:rPr lang="en" sz="1500">
                <a:solidFill>
                  <a:srgbClr val="CC0000"/>
                </a:solidFill>
                <a:latin typeface="Open Sans"/>
                <a:ea typeface="Open Sans"/>
                <a:cs typeface="Open Sans"/>
                <a:sym typeface="Open Sans"/>
              </a:rPr>
              <a:t>begin and end.</a:t>
            </a:r>
            <a:endParaRPr sz="1500">
              <a:solidFill>
                <a:srgbClr val="CC0000"/>
              </a:solidFill>
              <a:latin typeface="Open Sans"/>
              <a:ea typeface="Open Sans"/>
              <a:cs typeface="Open Sans"/>
              <a:sym typeface="Open Sans"/>
            </a:endParaRPr>
          </a:p>
        </p:txBody>
      </p:sp>
      <p:grpSp>
        <p:nvGrpSpPr>
          <p:cNvPr id="154" name="Google Shape;154;p25"/>
          <p:cNvGrpSpPr/>
          <p:nvPr/>
        </p:nvGrpSpPr>
        <p:grpSpPr>
          <a:xfrm>
            <a:off x="694650" y="1698755"/>
            <a:ext cx="5507100" cy="1665620"/>
            <a:chOff x="694650" y="1698755"/>
            <a:chExt cx="5507100" cy="1665620"/>
          </a:xfrm>
        </p:grpSpPr>
        <p:cxnSp>
          <p:nvCxnSpPr>
            <p:cNvPr id="155" name="Google Shape;155;p25"/>
            <p:cNvCxnSpPr>
              <a:stCxn id="153" idx="1"/>
            </p:cNvCxnSpPr>
            <p:nvPr/>
          </p:nvCxnSpPr>
          <p:spPr>
            <a:xfrm flipH="1">
              <a:off x="694650" y="3086575"/>
              <a:ext cx="5507100" cy="277800"/>
            </a:xfrm>
            <a:prstGeom prst="straightConnector1">
              <a:avLst/>
            </a:prstGeom>
            <a:noFill/>
            <a:ln w="19050" cap="flat" cmpd="sng">
              <a:solidFill>
                <a:srgbClr val="CC333F"/>
              </a:solidFill>
              <a:prstDash val="solid"/>
              <a:round/>
              <a:headEnd type="none" w="med" len="med"/>
              <a:tailEnd type="triangle" w="med" len="med"/>
            </a:ln>
          </p:spPr>
        </p:cxnSp>
        <p:cxnSp>
          <p:nvCxnSpPr>
            <p:cNvPr id="156" name="Google Shape;156;p25"/>
            <p:cNvCxnSpPr/>
            <p:nvPr/>
          </p:nvCxnSpPr>
          <p:spPr>
            <a:xfrm rot="10800000">
              <a:off x="4478266" y="1698755"/>
              <a:ext cx="1667309" cy="1143095"/>
            </a:xfrm>
            <a:prstGeom prst="straightConnector1">
              <a:avLst/>
            </a:prstGeom>
            <a:noFill/>
            <a:ln w="19050" cap="flat" cmpd="sng">
              <a:solidFill>
                <a:srgbClr val="CC333F"/>
              </a:solidFill>
              <a:prstDash val="solid"/>
              <a:round/>
              <a:headEnd type="none" w="med" len="med"/>
              <a:tailEnd type="triangle" w="med" len="med"/>
            </a:ln>
          </p:spPr>
        </p:cxnSp>
      </p:grpSp>
      <p:sp>
        <p:nvSpPr>
          <p:cNvPr id="157" name="Google Shape;157;p25"/>
          <p:cNvSpPr txBox="1"/>
          <p:nvPr/>
        </p:nvSpPr>
        <p:spPr>
          <a:xfrm>
            <a:off x="6201750" y="1556375"/>
            <a:ext cx="2378700" cy="8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F9000"/>
                </a:solidFill>
                <a:latin typeface="Open Sans"/>
                <a:ea typeface="Open Sans"/>
                <a:cs typeface="Open Sans"/>
                <a:sym typeface="Open Sans"/>
              </a:rPr>
              <a:t>Whitespace is ignored. (but can improve readability)</a:t>
            </a:r>
            <a:endParaRPr sz="1600">
              <a:solidFill>
                <a:srgbClr val="BF9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5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variables</a:t>
            </a:r>
            <a:endParaRPr/>
          </a:p>
        </p:txBody>
      </p:sp>
      <p:pic>
        <p:nvPicPr>
          <p:cNvPr id="163" name="Google Shape;163;p26"/>
          <p:cNvPicPr preferRelativeResize="0"/>
          <p:nvPr/>
        </p:nvPicPr>
        <p:blipFill rotWithShape="1">
          <a:blip r:embed="rId3">
            <a:alphaModFix/>
          </a:blip>
          <a:srcRect b="28222"/>
          <a:stretch/>
        </p:blipFill>
        <p:spPr>
          <a:xfrm>
            <a:off x="2527038" y="1481850"/>
            <a:ext cx="4297500" cy="2598838"/>
          </a:xfrm>
          <a:prstGeom prst="rect">
            <a:avLst/>
          </a:prstGeom>
          <a:noFill/>
          <a:ln>
            <a:noFill/>
          </a:ln>
        </p:spPr>
      </p:pic>
      <p:sp>
        <p:nvSpPr>
          <p:cNvPr id="164" name="Google Shape;164;p26"/>
          <p:cNvSpPr/>
          <p:nvPr/>
        </p:nvSpPr>
        <p:spPr>
          <a:xfrm>
            <a:off x="2688638" y="1664625"/>
            <a:ext cx="514500" cy="3216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variables</a:t>
            </a:r>
            <a:endParaRPr/>
          </a:p>
        </p:txBody>
      </p:sp>
      <p:sp>
        <p:nvSpPr>
          <p:cNvPr id="170" name="Google Shape;170;p27"/>
          <p:cNvSpPr txBox="1"/>
          <p:nvPr/>
        </p:nvSpPr>
        <p:spPr>
          <a:xfrm>
            <a:off x="262750" y="1712850"/>
            <a:ext cx="2099400" cy="8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A369D"/>
                </a:solidFill>
                <a:latin typeface="Open Sans"/>
                <a:ea typeface="Open Sans"/>
                <a:cs typeface="Open Sans"/>
                <a:sym typeface="Open Sans"/>
              </a:rPr>
              <a:t>JavaScript convention is to name variables using </a:t>
            </a:r>
            <a:r>
              <a:rPr lang="en" sz="1500">
                <a:solidFill>
                  <a:srgbClr val="CC333F"/>
                </a:solidFill>
                <a:latin typeface="Consolas"/>
                <a:ea typeface="Consolas"/>
                <a:cs typeface="Consolas"/>
                <a:sym typeface="Consolas"/>
              </a:rPr>
              <a:t>camelCase</a:t>
            </a:r>
            <a:r>
              <a:rPr lang="en" sz="1500">
                <a:solidFill>
                  <a:srgbClr val="0A369D"/>
                </a:solidFill>
              </a:rPr>
              <a:t>.</a:t>
            </a:r>
            <a:endParaRPr sz="1500">
              <a:solidFill>
                <a:srgbClr val="0A369D"/>
              </a:solidFill>
            </a:endParaRPr>
          </a:p>
        </p:txBody>
      </p:sp>
      <p:pic>
        <p:nvPicPr>
          <p:cNvPr id="171" name="Google Shape;171;p27"/>
          <p:cNvPicPr preferRelativeResize="0"/>
          <p:nvPr/>
        </p:nvPicPr>
        <p:blipFill rotWithShape="1">
          <a:blip r:embed="rId3">
            <a:alphaModFix/>
          </a:blip>
          <a:srcRect b="28222"/>
          <a:stretch/>
        </p:blipFill>
        <p:spPr>
          <a:xfrm>
            <a:off x="2527038" y="1481850"/>
            <a:ext cx="4297500" cy="2598838"/>
          </a:xfrm>
          <a:prstGeom prst="rect">
            <a:avLst/>
          </a:prstGeom>
          <a:noFill/>
          <a:ln>
            <a:noFill/>
          </a:ln>
        </p:spPr>
      </p:pic>
      <p:sp>
        <p:nvSpPr>
          <p:cNvPr id="172" name="Google Shape;172;p27"/>
          <p:cNvSpPr/>
          <p:nvPr/>
        </p:nvSpPr>
        <p:spPr>
          <a:xfrm>
            <a:off x="3222067" y="1664625"/>
            <a:ext cx="1229700" cy="3216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constants</a:t>
            </a:r>
            <a:endParaRPr/>
          </a:p>
        </p:txBody>
      </p:sp>
      <p:sp>
        <p:nvSpPr>
          <p:cNvPr id="178" name="Google Shape;178;p28"/>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 define a variable which </a:t>
            </a:r>
            <a:r>
              <a:rPr lang="en" i="1"/>
              <a:t>cannot</a:t>
            </a:r>
            <a:r>
              <a:rPr lang="en"/>
              <a:t> be re-assigned later:</a:t>
            </a:r>
            <a:endParaRPr/>
          </a:p>
        </p:txBody>
      </p:sp>
      <p:pic>
        <p:nvPicPr>
          <p:cNvPr id="179" name="Google Shape;179;p28"/>
          <p:cNvPicPr preferRelativeResize="0"/>
          <p:nvPr/>
        </p:nvPicPr>
        <p:blipFill rotWithShape="1">
          <a:blip r:embed="rId3">
            <a:alphaModFix/>
          </a:blip>
          <a:srcRect t="2156" b="43534"/>
          <a:stretch/>
        </p:blipFill>
        <p:spPr>
          <a:xfrm>
            <a:off x="1227575" y="2091175"/>
            <a:ext cx="4299350" cy="1701000"/>
          </a:xfrm>
          <a:prstGeom prst="rect">
            <a:avLst/>
          </a:prstGeom>
          <a:noFill/>
          <a:ln>
            <a:noFill/>
          </a:ln>
        </p:spPr>
      </p:pic>
      <p:sp>
        <p:nvSpPr>
          <p:cNvPr id="180" name="Google Shape;180;p28"/>
          <p:cNvSpPr/>
          <p:nvPr/>
        </p:nvSpPr>
        <p:spPr>
          <a:xfrm>
            <a:off x="1424233" y="2250150"/>
            <a:ext cx="847500" cy="3645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CC333F"/>
                </a:solidFill>
                <a:latin typeface="Consolas"/>
                <a:ea typeface="Consolas"/>
                <a:cs typeface="Consolas"/>
                <a:sym typeface="Consolas"/>
              </a:rPr>
              <a:t>let</a:t>
            </a:r>
            <a:r>
              <a:rPr lang="en"/>
              <a:t> vs. </a:t>
            </a:r>
            <a:r>
              <a:rPr lang="en">
                <a:solidFill>
                  <a:srgbClr val="CC333F"/>
                </a:solidFill>
                <a:latin typeface="Consolas"/>
                <a:ea typeface="Consolas"/>
                <a:cs typeface="Consolas"/>
                <a:sym typeface="Consolas"/>
              </a:rPr>
              <a:t>const</a:t>
            </a:r>
            <a:endParaRPr>
              <a:solidFill>
                <a:srgbClr val="CC333F"/>
              </a:solidFill>
            </a:endParaRPr>
          </a:p>
        </p:txBody>
      </p:sp>
      <p:sp>
        <p:nvSpPr>
          <p:cNvPr id="186" name="Google Shape;186;p29"/>
          <p:cNvSpPr txBox="1">
            <a:spLocks noGrp="1"/>
          </p:cNvSpPr>
          <p:nvPr>
            <p:ph type="body" idx="1"/>
          </p:nvPr>
        </p:nvSpPr>
        <p:spPr>
          <a:xfrm>
            <a:off x="311700" y="1152475"/>
            <a:ext cx="867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bother using </a:t>
            </a:r>
            <a:r>
              <a:rPr lang="en">
                <a:solidFill>
                  <a:srgbClr val="CC333F"/>
                </a:solidFill>
                <a:latin typeface="Consolas"/>
                <a:ea typeface="Consolas"/>
                <a:cs typeface="Consolas"/>
                <a:sym typeface="Consolas"/>
              </a:rPr>
              <a:t>const</a:t>
            </a:r>
            <a:r>
              <a:rPr lang="en"/>
              <a:t> when </a:t>
            </a:r>
            <a:r>
              <a:rPr lang="en">
                <a:solidFill>
                  <a:srgbClr val="CC333F"/>
                </a:solidFill>
                <a:latin typeface="Consolas"/>
                <a:ea typeface="Consolas"/>
                <a:cs typeface="Consolas"/>
                <a:sym typeface="Consolas"/>
              </a:rPr>
              <a:t>let</a:t>
            </a:r>
            <a:r>
              <a:rPr lang="en"/>
              <a:t> exists?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CC333F"/>
                </a:solidFill>
                <a:latin typeface="Consolas"/>
                <a:ea typeface="Consolas"/>
                <a:cs typeface="Consolas"/>
                <a:sym typeface="Consolas"/>
              </a:rPr>
              <a:t>let</a:t>
            </a:r>
            <a:r>
              <a:rPr lang="en"/>
              <a:t> vs. </a:t>
            </a:r>
            <a:r>
              <a:rPr lang="en">
                <a:solidFill>
                  <a:srgbClr val="CC333F"/>
                </a:solidFill>
                <a:latin typeface="Consolas"/>
                <a:ea typeface="Consolas"/>
                <a:cs typeface="Consolas"/>
                <a:sym typeface="Consolas"/>
              </a:rPr>
              <a:t>const</a:t>
            </a:r>
            <a:endParaRPr>
              <a:solidFill>
                <a:srgbClr val="CC333F"/>
              </a:solidFill>
            </a:endParaRPr>
          </a:p>
        </p:txBody>
      </p:sp>
      <p:sp>
        <p:nvSpPr>
          <p:cNvPr id="192" name="Google Shape;192;p30"/>
          <p:cNvSpPr txBox="1">
            <a:spLocks noGrp="1"/>
          </p:cNvSpPr>
          <p:nvPr>
            <p:ph type="body" idx="1"/>
          </p:nvPr>
        </p:nvSpPr>
        <p:spPr>
          <a:xfrm>
            <a:off x="311700" y="1152475"/>
            <a:ext cx="867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bother using </a:t>
            </a:r>
            <a:r>
              <a:rPr lang="en">
                <a:solidFill>
                  <a:srgbClr val="CC333F"/>
                </a:solidFill>
                <a:latin typeface="Consolas"/>
                <a:ea typeface="Consolas"/>
                <a:cs typeface="Consolas"/>
                <a:sym typeface="Consolas"/>
              </a:rPr>
              <a:t>const</a:t>
            </a:r>
            <a:r>
              <a:rPr lang="en"/>
              <a:t> when </a:t>
            </a:r>
            <a:r>
              <a:rPr lang="en">
                <a:solidFill>
                  <a:srgbClr val="CC333F"/>
                </a:solidFill>
                <a:latin typeface="Consolas"/>
                <a:ea typeface="Consolas"/>
                <a:cs typeface="Consolas"/>
                <a:sym typeface="Consolas"/>
              </a:rPr>
              <a:t>let</a:t>
            </a:r>
            <a:r>
              <a:rPr lang="en"/>
              <a:t> exists?</a:t>
            </a:r>
            <a:endParaRPr/>
          </a:p>
          <a:p>
            <a:pPr marL="0" lvl="0" indent="0" algn="l" rtl="0">
              <a:spcBef>
                <a:spcPts val="1600"/>
              </a:spcBef>
              <a:spcAft>
                <a:spcPts val="0"/>
              </a:spcAft>
              <a:buNone/>
            </a:pPr>
            <a:endParaRPr/>
          </a:p>
          <a:p>
            <a:pPr marL="0" lvl="0" indent="0" algn="l" rtl="0">
              <a:spcBef>
                <a:spcPts val="1600"/>
              </a:spcBef>
              <a:spcAft>
                <a:spcPts val="0"/>
              </a:spcAft>
              <a:buNone/>
            </a:pPr>
            <a:r>
              <a:rPr lang="en"/>
              <a:t>Safe code practices! If something should never be changed, don’t let it change :)</a:t>
            </a:r>
            <a:endParaRPr/>
          </a:p>
          <a:p>
            <a:pPr marL="0" lvl="0" indent="0" algn="l" rtl="0">
              <a:spcBef>
                <a:spcPts val="1600"/>
              </a:spcBef>
              <a:spcAft>
                <a:spcPts val="1600"/>
              </a:spcAft>
              <a:buNone/>
            </a:pPr>
            <a:endParaRPr/>
          </a:p>
        </p:txBody>
      </p:sp>
      <p:pic>
        <p:nvPicPr>
          <p:cNvPr id="193" name="Google Shape;193;p30"/>
          <p:cNvPicPr preferRelativeResize="0"/>
          <p:nvPr/>
        </p:nvPicPr>
        <p:blipFill>
          <a:blip r:embed="rId3">
            <a:alphaModFix/>
          </a:blip>
          <a:stretch>
            <a:fillRect/>
          </a:stretch>
        </p:blipFill>
        <p:spPr>
          <a:xfrm>
            <a:off x="1495425" y="2960350"/>
            <a:ext cx="6153150" cy="154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let</a:t>
            </a:r>
            <a:r>
              <a:rPr lang="en"/>
              <a:t> vs. </a:t>
            </a:r>
            <a:r>
              <a:rPr lang="en">
                <a:solidFill>
                  <a:srgbClr val="CC333F"/>
                </a:solidFill>
                <a:latin typeface="Consolas"/>
                <a:ea typeface="Consolas"/>
                <a:cs typeface="Consolas"/>
                <a:sym typeface="Consolas"/>
              </a:rPr>
              <a:t>var</a:t>
            </a:r>
            <a:endParaRPr>
              <a:solidFill>
                <a:srgbClr val="CC333F"/>
              </a:solidFill>
              <a:latin typeface="Consolas"/>
              <a:ea typeface="Consolas"/>
              <a:cs typeface="Consolas"/>
              <a:sym typeface="Consolas"/>
            </a:endParaRPr>
          </a:p>
        </p:txBody>
      </p:sp>
      <p:sp>
        <p:nvSpPr>
          <p:cNvPr id="199" name="Google Shape;199;p31"/>
          <p:cNvSpPr txBox="1">
            <a:spLocks noGrp="1"/>
          </p:cNvSpPr>
          <p:nvPr>
            <p:ph type="body" idx="1"/>
          </p:nvPr>
        </p:nvSpPr>
        <p:spPr>
          <a:xfrm>
            <a:off x="311700" y="1305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tl;dr please don’t use </a:t>
            </a:r>
            <a:r>
              <a:rPr lang="en">
                <a:solidFill>
                  <a:srgbClr val="CC333F"/>
                </a:solidFill>
                <a:latin typeface="Consolas"/>
                <a:ea typeface="Consolas"/>
                <a:cs typeface="Consolas"/>
                <a:sym typeface="Consolas"/>
              </a:rPr>
              <a:t>var</a:t>
            </a:r>
            <a:endParaRPr>
              <a:solidFill>
                <a:srgbClr val="CC333F"/>
              </a:solidFill>
            </a:endParaRPr>
          </a:p>
        </p:txBody>
      </p:sp>
      <p:pic>
        <p:nvPicPr>
          <p:cNvPr id="200" name="Google Shape;200;p31"/>
          <p:cNvPicPr preferRelativeResize="0"/>
          <p:nvPr/>
        </p:nvPicPr>
        <p:blipFill>
          <a:blip r:embed="rId3">
            <a:alphaModFix/>
          </a:blip>
          <a:stretch>
            <a:fillRect/>
          </a:stretch>
        </p:blipFill>
        <p:spPr>
          <a:xfrm>
            <a:off x="4373175" y="1380338"/>
            <a:ext cx="3505200" cy="542925"/>
          </a:xfrm>
          <a:prstGeom prst="rect">
            <a:avLst/>
          </a:prstGeom>
          <a:noFill/>
          <a:ln>
            <a:noFill/>
          </a:ln>
        </p:spPr>
      </p:pic>
      <p:pic>
        <p:nvPicPr>
          <p:cNvPr id="201" name="Google Shape;201;p31"/>
          <p:cNvPicPr preferRelativeResize="0"/>
          <p:nvPr/>
        </p:nvPicPr>
        <p:blipFill rotWithShape="1">
          <a:blip r:embed="rId4">
            <a:alphaModFix/>
          </a:blip>
          <a:srcRect t="8904" r="1341" b="4732"/>
          <a:stretch/>
        </p:blipFill>
        <p:spPr>
          <a:xfrm>
            <a:off x="4373175" y="637900"/>
            <a:ext cx="3505200" cy="542925"/>
          </a:xfrm>
          <a:prstGeom prst="rect">
            <a:avLst/>
          </a:prstGeom>
          <a:noFill/>
          <a:ln>
            <a:noFill/>
          </a:ln>
        </p:spPr>
      </p:pic>
      <p:grpSp>
        <p:nvGrpSpPr>
          <p:cNvPr id="202" name="Google Shape;202;p31"/>
          <p:cNvGrpSpPr/>
          <p:nvPr/>
        </p:nvGrpSpPr>
        <p:grpSpPr>
          <a:xfrm>
            <a:off x="4371975" y="1318025"/>
            <a:ext cx="3514800" cy="675000"/>
            <a:chOff x="4371975" y="1318025"/>
            <a:chExt cx="3514800" cy="675000"/>
          </a:xfrm>
        </p:grpSpPr>
        <p:cxnSp>
          <p:nvCxnSpPr>
            <p:cNvPr id="203" name="Google Shape;203;p31"/>
            <p:cNvCxnSpPr/>
            <p:nvPr/>
          </p:nvCxnSpPr>
          <p:spPr>
            <a:xfrm>
              <a:off x="4371975" y="1318025"/>
              <a:ext cx="3514800" cy="675000"/>
            </a:xfrm>
            <a:prstGeom prst="straightConnector1">
              <a:avLst/>
            </a:prstGeom>
            <a:noFill/>
            <a:ln w="28575" cap="flat" cmpd="sng">
              <a:solidFill>
                <a:srgbClr val="CC333F"/>
              </a:solidFill>
              <a:prstDash val="solid"/>
              <a:round/>
              <a:headEnd type="none" w="med" len="med"/>
              <a:tailEnd type="none" w="med" len="med"/>
            </a:ln>
          </p:spPr>
        </p:cxnSp>
        <p:cxnSp>
          <p:nvCxnSpPr>
            <p:cNvPr id="204" name="Google Shape;204;p31"/>
            <p:cNvCxnSpPr/>
            <p:nvPr/>
          </p:nvCxnSpPr>
          <p:spPr>
            <a:xfrm rot="10800000" flipH="1">
              <a:off x="4373775" y="1320313"/>
              <a:ext cx="3504000" cy="663000"/>
            </a:xfrm>
            <a:prstGeom prst="straightConnector1">
              <a:avLst/>
            </a:prstGeom>
            <a:noFill/>
            <a:ln w="28575" cap="flat" cmpd="sng">
              <a:solidFill>
                <a:srgbClr val="CC333F"/>
              </a:solidFill>
              <a:prstDash val="solid"/>
              <a:round/>
              <a:headEnd type="none" w="med" len="med"/>
              <a:tailEnd type="none" w="med" len="med"/>
            </a:ln>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let</a:t>
            </a:r>
            <a:r>
              <a:rPr lang="en"/>
              <a:t> vs. </a:t>
            </a:r>
            <a:r>
              <a:rPr lang="en">
                <a:solidFill>
                  <a:srgbClr val="CC333F"/>
                </a:solidFill>
                <a:latin typeface="Consolas"/>
                <a:ea typeface="Consolas"/>
                <a:cs typeface="Consolas"/>
                <a:sym typeface="Consolas"/>
              </a:rPr>
              <a:t>var</a:t>
            </a:r>
            <a:endParaRPr>
              <a:solidFill>
                <a:srgbClr val="CC333F"/>
              </a:solidFill>
              <a:latin typeface="Consolas"/>
              <a:ea typeface="Consolas"/>
              <a:cs typeface="Consolas"/>
              <a:sym typeface="Consolas"/>
            </a:endParaRPr>
          </a:p>
        </p:txBody>
      </p:sp>
      <p:sp>
        <p:nvSpPr>
          <p:cNvPr id="210" name="Google Shape;210;p32"/>
          <p:cNvSpPr txBox="1">
            <a:spLocks noGrp="1"/>
          </p:cNvSpPr>
          <p:nvPr>
            <p:ph type="body" idx="1"/>
          </p:nvPr>
        </p:nvSpPr>
        <p:spPr>
          <a:xfrm>
            <a:off x="311700" y="2390775"/>
            <a:ext cx="8520600" cy="23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details (Google it if you’re interested):</a:t>
            </a:r>
            <a:endParaRPr dirty="0"/>
          </a:p>
          <a:p>
            <a:pPr marL="0" lvl="0" indent="457200" algn="l" rtl="0">
              <a:spcBef>
                <a:spcPts val="1600"/>
              </a:spcBef>
              <a:spcAft>
                <a:spcPts val="0"/>
              </a:spcAft>
              <a:buNone/>
            </a:pPr>
            <a:r>
              <a:rPr lang="en" dirty="0">
                <a:solidFill>
                  <a:srgbClr val="CC333F"/>
                </a:solidFill>
                <a:latin typeface="Consolas"/>
                <a:ea typeface="Consolas"/>
                <a:cs typeface="Consolas"/>
                <a:sym typeface="Consolas"/>
              </a:rPr>
              <a:t>let</a:t>
            </a:r>
            <a:r>
              <a:rPr lang="en" dirty="0"/>
              <a:t> is block-scoped</a:t>
            </a:r>
            <a:endParaRPr dirty="0"/>
          </a:p>
          <a:p>
            <a:pPr marL="0" lvl="0" indent="457200" algn="l" rtl="0">
              <a:spcBef>
                <a:spcPts val="1600"/>
              </a:spcBef>
              <a:spcAft>
                <a:spcPts val="0"/>
              </a:spcAft>
              <a:buNone/>
            </a:pPr>
            <a:r>
              <a:rPr lang="en" dirty="0">
                <a:solidFill>
                  <a:srgbClr val="CC333F"/>
                </a:solidFill>
                <a:latin typeface="Consolas"/>
                <a:ea typeface="Consolas"/>
                <a:cs typeface="Consolas"/>
                <a:sym typeface="Consolas"/>
              </a:rPr>
              <a:t>var</a:t>
            </a:r>
            <a:r>
              <a:rPr lang="en" dirty="0"/>
              <a:t> is function-scoped    </a:t>
            </a:r>
            <a:r>
              <a:rPr lang="en" b="1" dirty="0">
                <a:solidFill>
                  <a:srgbClr val="FF0000"/>
                </a:solidFill>
              </a:rPr>
              <a:t>This type is like global variable, but in modern js we merely use it </a:t>
            </a:r>
            <a:endParaRPr b="1" dirty="0">
              <a:solidFill>
                <a:srgbClr val="FF0000"/>
              </a:solidFill>
            </a:endParaRPr>
          </a:p>
          <a:p>
            <a:pPr marL="0" lvl="0" indent="457200" algn="l" rtl="0">
              <a:spcBef>
                <a:spcPts val="1600"/>
              </a:spcBef>
              <a:spcAft>
                <a:spcPts val="1600"/>
              </a:spcAft>
              <a:buNone/>
            </a:pPr>
            <a:r>
              <a:rPr lang="en" b="1" dirty="0">
                <a:solidFill>
                  <a:srgbClr val="CC333F"/>
                </a:solidFill>
                <a:latin typeface="Consolas"/>
                <a:ea typeface="Consolas"/>
                <a:cs typeface="Consolas"/>
                <a:sym typeface="Consolas"/>
              </a:rPr>
              <a:t>let</a:t>
            </a:r>
            <a:r>
              <a:rPr lang="en" b="1" dirty="0"/>
              <a:t> exists because people kept getting bugs when trying to use </a:t>
            </a:r>
            <a:r>
              <a:rPr lang="en" b="1" dirty="0">
                <a:solidFill>
                  <a:srgbClr val="CC333F"/>
                </a:solidFill>
                <a:latin typeface="Consolas"/>
                <a:ea typeface="Consolas"/>
                <a:cs typeface="Consolas"/>
                <a:sym typeface="Consolas"/>
              </a:rPr>
              <a:t>var</a:t>
            </a:r>
            <a:endParaRPr b="1" dirty="0">
              <a:solidFill>
                <a:srgbClr val="CC333F"/>
              </a:solidFill>
            </a:endParaRPr>
          </a:p>
        </p:txBody>
      </p:sp>
      <p:sp>
        <p:nvSpPr>
          <p:cNvPr id="211" name="Google Shape;211;p32"/>
          <p:cNvSpPr txBox="1">
            <a:spLocks noGrp="1"/>
          </p:cNvSpPr>
          <p:nvPr>
            <p:ph type="body" idx="1"/>
          </p:nvPr>
        </p:nvSpPr>
        <p:spPr>
          <a:xfrm>
            <a:off x="311700" y="1305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tl;dr please don’t use </a:t>
            </a:r>
            <a:r>
              <a:rPr lang="en">
                <a:solidFill>
                  <a:srgbClr val="CC333F"/>
                </a:solidFill>
                <a:latin typeface="Consolas"/>
                <a:ea typeface="Consolas"/>
                <a:cs typeface="Consolas"/>
                <a:sym typeface="Consolas"/>
              </a:rPr>
              <a:t>var</a:t>
            </a:r>
            <a:endParaRPr>
              <a:solidFill>
                <a:srgbClr val="CC333F"/>
              </a:solidFill>
            </a:endParaRPr>
          </a:p>
        </p:txBody>
      </p:sp>
      <p:pic>
        <p:nvPicPr>
          <p:cNvPr id="212" name="Google Shape;212;p32"/>
          <p:cNvPicPr preferRelativeResize="0"/>
          <p:nvPr/>
        </p:nvPicPr>
        <p:blipFill>
          <a:blip r:embed="rId3">
            <a:alphaModFix/>
          </a:blip>
          <a:stretch>
            <a:fillRect/>
          </a:stretch>
        </p:blipFill>
        <p:spPr>
          <a:xfrm>
            <a:off x="4373175" y="1380338"/>
            <a:ext cx="3505200" cy="542925"/>
          </a:xfrm>
          <a:prstGeom prst="rect">
            <a:avLst/>
          </a:prstGeom>
          <a:noFill/>
          <a:ln>
            <a:noFill/>
          </a:ln>
        </p:spPr>
      </p:pic>
      <p:pic>
        <p:nvPicPr>
          <p:cNvPr id="213" name="Google Shape;213;p32"/>
          <p:cNvPicPr preferRelativeResize="0"/>
          <p:nvPr/>
        </p:nvPicPr>
        <p:blipFill rotWithShape="1">
          <a:blip r:embed="rId4">
            <a:alphaModFix/>
          </a:blip>
          <a:srcRect t="8904" r="1341" b="4732"/>
          <a:stretch/>
        </p:blipFill>
        <p:spPr>
          <a:xfrm>
            <a:off x="4373175" y="637900"/>
            <a:ext cx="3505200" cy="542925"/>
          </a:xfrm>
          <a:prstGeom prst="rect">
            <a:avLst/>
          </a:prstGeom>
          <a:noFill/>
          <a:ln>
            <a:noFill/>
          </a:ln>
        </p:spPr>
      </p:pic>
      <p:grpSp>
        <p:nvGrpSpPr>
          <p:cNvPr id="214" name="Google Shape;214;p32"/>
          <p:cNvGrpSpPr/>
          <p:nvPr/>
        </p:nvGrpSpPr>
        <p:grpSpPr>
          <a:xfrm>
            <a:off x="4371975" y="1318025"/>
            <a:ext cx="3514800" cy="675000"/>
            <a:chOff x="4371975" y="1318025"/>
            <a:chExt cx="3514800" cy="675000"/>
          </a:xfrm>
        </p:grpSpPr>
        <p:cxnSp>
          <p:nvCxnSpPr>
            <p:cNvPr id="215" name="Google Shape;215;p32"/>
            <p:cNvCxnSpPr/>
            <p:nvPr/>
          </p:nvCxnSpPr>
          <p:spPr>
            <a:xfrm>
              <a:off x="4371975" y="1318025"/>
              <a:ext cx="3514800" cy="675000"/>
            </a:xfrm>
            <a:prstGeom prst="straightConnector1">
              <a:avLst/>
            </a:prstGeom>
            <a:noFill/>
            <a:ln w="28575" cap="flat" cmpd="sng">
              <a:solidFill>
                <a:srgbClr val="CC333F"/>
              </a:solidFill>
              <a:prstDash val="solid"/>
              <a:round/>
              <a:headEnd type="none" w="med" len="med"/>
              <a:tailEnd type="none" w="med" len="med"/>
            </a:ln>
          </p:spPr>
        </p:cxnSp>
        <p:cxnSp>
          <p:nvCxnSpPr>
            <p:cNvPr id="216" name="Google Shape;216;p32"/>
            <p:cNvCxnSpPr/>
            <p:nvPr/>
          </p:nvCxnSpPr>
          <p:spPr>
            <a:xfrm rot="10800000" flipH="1">
              <a:off x="4373775" y="1320313"/>
              <a:ext cx="3504000" cy="663000"/>
            </a:xfrm>
            <a:prstGeom prst="straightConnector1">
              <a:avLst/>
            </a:prstGeom>
            <a:noFill/>
            <a:ln w="28575" cap="flat" cmpd="sng">
              <a:solidFill>
                <a:srgbClr val="CC333F"/>
              </a:solidFill>
              <a:prstDash val="solid"/>
              <a:round/>
              <a:headEnd type="none" w="med" len="med"/>
              <a:tailEnd type="none"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a:t>
            </a:r>
            <a:endParaRPr/>
          </a:p>
        </p:txBody>
      </p:sp>
      <p:sp>
        <p:nvSpPr>
          <p:cNvPr id="67" name="Google Shape;67;p1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HTML</a:t>
            </a:r>
            <a:endParaRPr sz="1600"/>
          </a:p>
          <a:p>
            <a:pPr marL="457200" lvl="0" indent="-330200" algn="l" rtl="0">
              <a:spcBef>
                <a:spcPts val="1000"/>
              </a:spcBef>
              <a:spcAft>
                <a:spcPts val="0"/>
              </a:spcAft>
              <a:buSzPts val="1600"/>
              <a:buChar char="-"/>
            </a:pPr>
            <a:r>
              <a:rPr lang="en" sz="1600"/>
              <a:t>Describes </a:t>
            </a:r>
            <a:r>
              <a:rPr lang="en" sz="1600" b="1"/>
              <a:t>content</a:t>
            </a:r>
            <a:r>
              <a:rPr lang="en" sz="1600"/>
              <a:t> and </a:t>
            </a:r>
            <a:r>
              <a:rPr lang="en" sz="1600" b="1"/>
              <a:t>structure</a:t>
            </a:r>
            <a:endParaRPr sz="1600" b="1"/>
          </a:p>
          <a:p>
            <a:pPr marL="457200" lvl="0" indent="-330200" algn="l" rtl="0">
              <a:spcBef>
                <a:spcPts val="1000"/>
              </a:spcBef>
              <a:spcAft>
                <a:spcPts val="1600"/>
              </a:spcAft>
              <a:buSzPts val="1600"/>
              <a:buChar char="-"/>
            </a:pPr>
            <a:r>
              <a:rPr lang="en" sz="1600"/>
              <a:t>What exists? How is it organized?</a:t>
            </a:r>
            <a:endParaRPr sz="1600"/>
          </a:p>
        </p:txBody>
      </p:sp>
      <p:pic>
        <p:nvPicPr>
          <p:cNvPr id="68" name="Google Shape;68;p15"/>
          <p:cNvPicPr preferRelativeResize="0"/>
          <p:nvPr/>
        </p:nvPicPr>
        <p:blipFill>
          <a:blip r:embed="rId3">
            <a:alphaModFix/>
          </a:blip>
          <a:stretch>
            <a:fillRect/>
          </a:stretch>
        </p:blipFill>
        <p:spPr>
          <a:xfrm>
            <a:off x="509600" y="2528815"/>
            <a:ext cx="3999899" cy="238133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null</a:t>
            </a:r>
            <a:r>
              <a:rPr lang="en"/>
              <a:t> vs. </a:t>
            </a:r>
            <a:r>
              <a:rPr lang="en">
                <a:solidFill>
                  <a:srgbClr val="CC333F"/>
                </a:solidFill>
                <a:latin typeface="Consolas"/>
                <a:ea typeface="Consolas"/>
                <a:cs typeface="Consolas"/>
                <a:sym typeface="Consolas"/>
              </a:rPr>
              <a:t>undefined</a:t>
            </a:r>
            <a:endParaRPr>
              <a:solidFill>
                <a:srgbClr val="CC333F"/>
              </a:solidFill>
              <a:latin typeface="Consolas"/>
              <a:ea typeface="Consolas"/>
              <a:cs typeface="Consolas"/>
              <a:sym typeface="Consolas"/>
            </a:endParaRPr>
          </a:p>
        </p:txBody>
      </p:sp>
      <p:sp>
        <p:nvSpPr>
          <p:cNvPr id="227" name="Google Shape;22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undefined</a:t>
            </a:r>
            <a:r>
              <a:rPr lang="en"/>
              <a:t>  means  “declared but not yet assigned a value”</a:t>
            </a:r>
            <a:endParaRPr/>
          </a:p>
          <a:p>
            <a:pPr marL="0" lvl="0" indent="0" algn="l" rtl="0">
              <a:spcBef>
                <a:spcPts val="1600"/>
              </a:spcBef>
              <a:spcAft>
                <a:spcPts val="1600"/>
              </a:spcAft>
              <a:buNone/>
            </a:pPr>
            <a:r>
              <a:rPr lang="en">
                <a:solidFill>
                  <a:srgbClr val="CC333F"/>
                </a:solidFill>
                <a:latin typeface="Consolas"/>
                <a:ea typeface="Consolas"/>
                <a:cs typeface="Consolas"/>
                <a:sym typeface="Consolas"/>
              </a:rPr>
              <a:t>null</a:t>
            </a:r>
            <a:r>
              <a:rPr lang="en"/>
              <a:t>  means  “no value”</a:t>
            </a:r>
            <a:endParaRPr/>
          </a:p>
        </p:txBody>
      </p:sp>
      <p:pic>
        <p:nvPicPr>
          <p:cNvPr id="228" name="Google Shape;228;p34"/>
          <p:cNvPicPr preferRelativeResize="0"/>
          <p:nvPr/>
        </p:nvPicPr>
        <p:blipFill>
          <a:blip r:embed="rId3">
            <a:alphaModFix/>
          </a:blip>
          <a:stretch>
            <a:fillRect/>
          </a:stretch>
        </p:blipFill>
        <p:spPr>
          <a:xfrm>
            <a:off x="2044450" y="2299499"/>
            <a:ext cx="5055095" cy="2413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a:t>
            </a:r>
            <a:endParaRPr/>
          </a:p>
        </p:txBody>
      </p:sp>
      <p:sp>
        <p:nvSpPr>
          <p:cNvPr id="234" name="Google Shape;234;p35"/>
          <p:cNvSpPr txBox="1">
            <a:spLocks noGrp="1"/>
          </p:cNvSpPr>
          <p:nvPr>
            <p:ph type="body" idx="1"/>
          </p:nvPr>
        </p:nvSpPr>
        <p:spPr>
          <a:xfrm>
            <a:off x="311700" y="1152475"/>
            <a:ext cx="8520600" cy="51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CC333F"/>
                </a:solidFill>
                <a:latin typeface="Consolas"/>
                <a:ea typeface="Consolas"/>
                <a:cs typeface="Consolas"/>
                <a:sym typeface="Consolas"/>
              </a:rPr>
              <a:t>console.log()</a:t>
            </a:r>
            <a:r>
              <a:rPr lang="en"/>
              <a:t> writes to the JavaScript console:</a:t>
            </a:r>
            <a:endParaRPr/>
          </a:p>
        </p:txBody>
      </p:sp>
      <p:pic>
        <p:nvPicPr>
          <p:cNvPr id="235" name="Google Shape;235;p35"/>
          <p:cNvPicPr preferRelativeResize="0"/>
          <p:nvPr/>
        </p:nvPicPr>
        <p:blipFill>
          <a:blip r:embed="rId3">
            <a:alphaModFix/>
          </a:blip>
          <a:stretch>
            <a:fillRect/>
          </a:stretch>
        </p:blipFill>
        <p:spPr>
          <a:xfrm>
            <a:off x="1599175" y="1804725"/>
            <a:ext cx="6620900" cy="2770525"/>
          </a:xfrm>
          <a:prstGeom prst="rect">
            <a:avLst/>
          </a:prstGeom>
          <a:noFill/>
          <a:ln>
            <a:noFill/>
          </a:ln>
        </p:spPr>
      </p:pic>
      <p:sp>
        <p:nvSpPr>
          <p:cNvPr id="236" name="Google Shape;236;p35"/>
          <p:cNvSpPr txBox="1"/>
          <p:nvPr/>
        </p:nvSpPr>
        <p:spPr>
          <a:xfrm>
            <a:off x="558400" y="2829800"/>
            <a:ext cx="953700" cy="12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input</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a:t>output</a:t>
            </a:r>
            <a:endParaRPr/>
          </a:p>
        </p:txBody>
      </p:sp>
      <p:cxnSp>
        <p:nvCxnSpPr>
          <p:cNvPr id="237" name="Google Shape;237;p35"/>
          <p:cNvCxnSpPr/>
          <p:nvPr/>
        </p:nvCxnSpPr>
        <p:spPr>
          <a:xfrm>
            <a:off x="1404950" y="3031750"/>
            <a:ext cx="375000" cy="0"/>
          </a:xfrm>
          <a:prstGeom prst="straightConnector1">
            <a:avLst/>
          </a:prstGeom>
          <a:noFill/>
          <a:ln w="9525" cap="flat" cmpd="sng">
            <a:solidFill>
              <a:schemeClr val="dk2"/>
            </a:solidFill>
            <a:prstDash val="solid"/>
            <a:round/>
            <a:headEnd type="none" w="med" len="med"/>
            <a:tailEnd type="triangle" w="med" len="med"/>
          </a:ln>
        </p:spPr>
      </p:cxnSp>
      <p:cxnSp>
        <p:nvCxnSpPr>
          <p:cNvPr id="238" name="Google Shape;238;p35"/>
          <p:cNvCxnSpPr/>
          <p:nvPr/>
        </p:nvCxnSpPr>
        <p:spPr>
          <a:xfrm>
            <a:off x="1404950" y="3666350"/>
            <a:ext cx="375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a:t>
            </a:r>
            <a:endParaRPr/>
          </a:p>
        </p:txBody>
      </p:sp>
      <p:sp>
        <p:nvSpPr>
          <p:cNvPr id="244" name="Google Shape;244;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Handy for quick debugging!</a:t>
            </a:r>
            <a:endParaRPr/>
          </a:p>
        </p:txBody>
      </p:sp>
      <p:pic>
        <p:nvPicPr>
          <p:cNvPr id="245" name="Google Shape;245;p36"/>
          <p:cNvPicPr preferRelativeResize="0"/>
          <p:nvPr/>
        </p:nvPicPr>
        <p:blipFill>
          <a:blip r:embed="rId3">
            <a:alphaModFix/>
          </a:blip>
          <a:stretch>
            <a:fillRect/>
          </a:stretch>
        </p:blipFill>
        <p:spPr>
          <a:xfrm>
            <a:off x="2557463" y="1895150"/>
            <a:ext cx="4029075" cy="274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a:t>
            </a:r>
            <a:endParaRPr/>
          </a:p>
        </p:txBody>
      </p:sp>
      <p:sp>
        <p:nvSpPr>
          <p:cNvPr id="251" name="Google Shape;251;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Can also console log with </a:t>
            </a:r>
            <a:r>
              <a:rPr lang="en" i="1"/>
              <a:t>template strings</a:t>
            </a:r>
            <a:r>
              <a:rPr lang="en"/>
              <a:t> for more descriptive logging</a:t>
            </a:r>
            <a:endParaRPr/>
          </a:p>
        </p:txBody>
      </p:sp>
      <p:cxnSp>
        <p:nvCxnSpPr>
          <p:cNvPr id="252" name="Google Shape;252;p37"/>
          <p:cNvCxnSpPr/>
          <p:nvPr/>
        </p:nvCxnSpPr>
        <p:spPr>
          <a:xfrm>
            <a:off x="4565400" y="3398650"/>
            <a:ext cx="13200" cy="476700"/>
          </a:xfrm>
          <a:prstGeom prst="straightConnector1">
            <a:avLst/>
          </a:prstGeom>
          <a:noFill/>
          <a:ln w="76200" cap="flat" cmpd="sng">
            <a:solidFill>
              <a:srgbClr val="FF0000"/>
            </a:solidFill>
            <a:prstDash val="solid"/>
            <a:round/>
            <a:headEnd type="none" w="med" len="med"/>
            <a:tailEnd type="triangle" w="med" len="med"/>
          </a:ln>
        </p:spPr>
      </p:cxnSp>
      <p:pic>
        <p:nvPicPr>
          <p:cNvPr id="253" name="Google Shape;253;p37"/>
          <p:cNvPicPr preferRelativeResize="0"/>
          <p:nvPr/>
        </p:nvPicPr>
        <p:blipFill>
          <a:blip r:embed="rId3">
            <a:alphaModFix/>
          </a:blip>
          <a:stretch>
            <a:fillRect/>
          </a:stretch>
        </p:blipFill>
        <p:spPr>
          <a:xfrm>
            <a:off x="1971000" y="1571925"/>
            <a:ext cx="5410200" cy="1676400"/>
          </a:xfrm>
          <a:prstGeom prst="rect">
            <a:avLst/>
          </a:prstGeom>
          <a:noFill/>
          <a:ln>
            <a:noFill/>
          </a:ln>
        </p:spPr>
      </p:pic>
      <p:pic>
        <p:nvPicPr>
          <p:cNvPr id="254" name="Google Shape;254;p37"/>
          <p:cNvPicPr preferRelativeResize="0"/>
          <p:nvPr/>
        </p:nvPicPr>
        <p:blipFill>
          <a:blip r:embed="rId4">
            <a:alphaModFix/>
          </a:blip>
          <a:stretch>
            <a:fillRect/>
          </a:stretch>
        </p:blipFill>
        <p:spPr>
          <a:xfrm>
            <a:off x="380325" y="4025675"/>
            <a:ext cx="8591550" cy="685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Alerts</a:t>
            </a:r>
            <a:endParaRPr/>
          </a:p>
        </p:txBody>
      </p:sp>
      <p:sp>
        <p:nvSpPr>
          <p:cNvPr id="260" name="Google Shape;260;p38"/>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CC333F"/>
                </a:solidFill>
                <a:latin typeface="Consolas"/>
                <a:ea typeface="Consolas"/>
                <a:cs typeface="Consolas"/>
                <a:sym typeface="Consolas"/>
              </a:rPr>
              <a:t>alert()</a:t>
            </a:r>
            <a:r>
              <a:rPr lang="en"/>
              <a:t> generates a pop-up notification with the given content.</a:t>
            </a:r>
            <a:endParaRPr/>
          </a:p>
        </p:txBody>
      </p:sp>
      <p:pic>
        <p:nvPicPr>
          <p:cNvPr id="261" name="Google Shape;261;p38"/>
          <p:cNvPicPr preferRelativeResize="0"/>
          <p:nvPr/>
        </p:nvPicPr>
        <p:blipFill>
          <a:blip r:embed="rId3">
            <a:alphaModFix/>
          </a:blip>
          <a:stretch>
            <a:fillRect/>
          </a:stretch>
        </p:blipFill>
        <p:spPr>
          <a:xfrm>
            <a:off x="2343150" y="1802775"/>
            <a:ext cx="4457700" cy="657225"/>
          </a:xfrm>
          <a:prstGeom prst="rect">
            <a:avLst/>
          </a:prstGeom>
          <a:noFill/>
          <a:ln>
            <a:noFill/>
          </a:ln>
        </p:spPr>
      </p:pic>
      <p:pic>
        <p:nvPicPr>
          <p:cNvPr id="262" name="Google Shape;262;p38"/>
          <p:cNvPicPr preferRelativeResize="0"/>
          <p:nvPr/>
        </p:nvPicPr>
        <p:blipFill>
          <a:blip r:embed="rId4">
            <a:alphaModFix/>
          </a:blip>
          <a:stretch>
            <a:fillRect/>
          </a:stretch>
        </p:blipFill>
        <p:spPr>
          <a:xfrm>
            <a:off x="1766888" y="2690000"/>
            <a:ext cx="5610225" cy="1948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ctrTitle"/>
          </p:nvPr>
        </p:nvSpPr>
        <p:spPr>
          <a:xfrm>
            <a:off x="311700" y="2192550"/>
            <a:ext cx="8520600" cy="7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Questions?</a:t>
            </a:r>
            <a:endParaRPr sz="4000"/>
          </a:p>
        </p:txBody>
      </p:sp>
      <p:pic>
        <p:nvPicPr>
          <p:cNvPr id="268" name="Google Shape;268;p39"/>
          <p:cNvPicPr preferRelativeResize="0"/>
          <p:nvPr/>
        </p:nvPicPr>
        <p:blipFill>
          <a:blip r:embed="rId3">
            <a:alphaModFix/>
          </a:blip>
          <a:stretch>
            <a:fillRect/>
          </a:stretch>
        </p:blipFill>
        <p:spPr>
          <a:xfrm>
            <a:off x="6414350" y="0"/>
            <a:ext cx="2729657" cy="2040150"/>
          </a:xfrm>
          <a:prstGeom prst="rect">
            <a:avLst/>
          </a:prstGeom>
          <a:noFill/>
          <a:ln>
            <a:noFill/>
          </a:ln>
        </p:spPr>
      </p:pic>
      <p:pic>
        <p:nvPicPr>
          <p:cNvPr id="269" name="Google Shape;269;p39"/>
          <p:cNvPicPr preferRelativeResize="0"/>
          <p:nvPr/>
        </p:nvPicPr>
        <p:blipFill>
          <a:blip r:embed="rId4">
            <a:alphaModFix/>
          </a:blip>
          <a:stretch>
            <a:fillRect/>
          </a:stretch>
        </p:blipFill>
        <p:spPr>
          <a:xfrm>
            <a:off x="0" y="3152950"/>
            <a:ext cx="4120699" cy="1990550"/>
          </a:xfrm>
          <a:prstGeom prst="rect">
            <a:avLst/>
          </a:prstGeom>
          <a:noFill/>
          <a:ln>
            <a:noFill/>
          </a:ln>
        </p:spPr>
      </p:pic>
      <p:pic>
        <p:nvPicPr>
          <p:cNvPr id="270" name="Google Shape;270;p39"/>
          <p:cNvPicPr preferRelativeResize="0"/>
          <p:nvPr/>
        </p:nvPicPr>
        <p:blipFill>
          <a:blip r:embed="rId5">
            <a:alphaModFix/>
          </a:blip>
          <a:stretch>
            <a:fillRect/>
          </a:stretch>
        </p:blipFill>
        <p:spPr>
          <a:xfrm>
            <a:off x="0" y="0"/>
            <a:ext cx="3352644" cy="1887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0"/>
          <p:cNvPicPr preferRelativeResize="0"/>
          <p:nvPr/>
        </p:nvPicPr>
        <p:blipFill>
          <a:blip r:embed="rId3">
            <a:alphaModFix/>
          </a:blip>
          <a:stretch>
            <a:fillRect/>
          </a:stretch>
        </p:blipFill>
        <p:spPr>
          <a:xfrm>
            <a:off x="531875" y="1708525"/>
            <a:ext cx="8080251" cy="1997225"/>
          </a:xfrm>
          <a:prstGeom prst="rect">
            <a:avLst/>
          </a:prstGeom>
          <a:noFill/>
          <a:ln>
            <a:noFill/>
          </a:ln>
        </p:spPr>
      </p:pic>
      <p:sp>
        <p:nvSpPr>
          <p:cNvPr id="276" name="Google Shape;27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Arrays</a:t>
            </a:r>
            <a:endParaRPr/>
          </a:p>
        </p:txBody>
      </p:sp>
      <p:sp>
        <p:nvSpPr>
          <p:cNvPr id="277" name="Google Shape;277;p40"/>
          <p:cNvSpPr txBox="1">
            <a:spLocks noGrp="1"/>
          </p:cNvSpPr>
          <p:nvPr>
            <p:ph type="body" idx="1"/>
          </p:nvPr>
        </p:nvSpPr>
        <p:spPr>
          <a:xfrm>
            <a:off x="311700" y="1152475"/>
            <a:ext cx="8520600" cy="49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For when you want to store a sequence of (ideally similar) items:</a:t>
            </a:r>
            <a:endParaRPr/>
          </a:p>
        </p:txBody>
      </p:sp>
      <p:pic>
        <p:nvPicPr>
          <p:cNvPr id="278" name="Google Shape;278;p40"/>
          <p:cNvPicPr preferRelativeResize="0"/>
          <p:nvPr/>
        </p:nvPicPr>
        <p:blipFill>
          <a:blip r:embed="rId4">
            <a:alphaModFix/>
          </a:blip>
          <a:stretch>
            <a:fillRect/>
          </a:stretch>
        </p:blipFill>
        <p:spPr>
          <a:xfrm>
            <a:off x="531863" y="1708525"/>
            <a:ext cx="8080274" cy="3005650"/>
          </a:xfrm>
          <a:prstGeom prst="rect">
            <a:avLst/>
          </a:prstGeom>
          <a:noFill/>
          <a:ln>
            <a:noFill/>
          </a:ln>
        </p:spPr>
      </p:pic>
      <p:pic>
        <p:nvPicPr>
          <p:cNvPr id="279" name="Google Shape;279;p40"/>
          <p:cNvPicPr preferRelativeResize="0"/>
          <p:nvPr/>
        </p:nvPicPr>
        <p:blipFill rotWithShape="1">
          <a:blip r:embed="rId4">
            <a:alphaModFix/>
          </a:blip>
          <a:srcRect b="33550"/>
          <a:stretch/>
        </p:blipFill>
        <p:spPr>
          <a:xfrm>
            <a:off x="531875" y="1708525"/>
            <a:ext cx="8080249" cy="1997225"/>
          </a:xfrm>
          <a:prstGeom prst="rect">
            <a:avLst/>
          </a:prstGeom>
          <a:noFill/>
          <a:ln>
            <a:noFill/>
          </a:ln>
        </p:spPr>
      </p:pic>
      <p:pic>
        <p:nvPicPr>
          <p:cNvPr id="280" name="Google Shape;280;p40"/>
          <p:cNvPicPr preferRelativeResize="0"/>
          <p:nvPr/>
        </p:nvPicPr>
        <p:blipFill rotWithShape="1">
          <a:blip r:embed="rId4">
            <a:alphaModFix/>
          </a:blip>
          <a:srcRect r="61972" b="33550"/>
          <a:stretch/>
        </p:blipFill>
        <p:spPr>
          <a:xfrm>
            <a:off x="531875" y="1708525"/>
            <a:ext cx="3072626" cy="1997225"/>
          </a:xfrm>
          <a:prstGeom prst="rect">
            <a:avLst/>
          </a:prstGeom>
          <a:noFill/>
          <a:ln>
            <a:noFill/>
          </a:ln>
        </p:spPr>
      </p:pic>
      <p:pic>
        <p:nvPicPr>
          <p:cNvPr id="281" name="Google Shape;281;p40"/>
          <p:cNvPicPr preferRelativeResize="0"/>
          <p:nvPr/>
        </p:nvPicPr>
        <p:blipFill rotWithShape="1">
          <a:blip r:embed="rId4">
            <a:alphaModFix/>
          </a:blip>
          <a:srcRect b="67236"/>
          <a:stretch/>
        </p:blipFill>
        <p:spPr>
          <a:xfrm>
            <a:off x="531875" y="1708525"/>
            <a:ext cx="8080249" cy="984725"/>
          </a:xfrm>
          <a:prstGeom prst="rect">
            <a:avLst/>
          </a:prstGeom>
          <a:noFill/>
          <a:ln>
            <a:noFill/>
          </a:ln>
        </p:spPr>
      </p:pic>
      <p:pic>
        <p:nvPicPr>
          <p:cNvPr id="282" name="Google Shape;282;p40"/>
          <p:cNvPicPr preferRelativeResize="0"/>
          <p:nvPr/>
        </p:nvPicPr>
        <p:blipFill rotWithShape="1">
          <a:blip r:embed="rId5">
            <a:alphaModFix/>
          </a:blip>
          <a:srcRect b="16317"/>
          <a:stretch/>
        </p:blipFill>
        <p:spPr>
          <a:xfrm>
            <a:off x="531875" y="1708525"/>
            <a:ext cx="6925775" cy="1049575"/>
          </a:xfrm>
          <a:prstGeom prst="rect">
            <a:avLst/>
          </a:prstGeom>
          <a:noFill/>
          <a:ln>
            <a:noFill/>
          </a:ln>
        </p:spPr>
      </p:pic>
      <p:pic>
        <p:nvPicPr>
          <p:cNvPr id="283" name="Google Shape;283;p40"/>
          <p:cNvPicPr preferRelativeResize="0"/>
          <p:nvPr/>
        </p:nvPicPr>
        <p:blipFill rotWithShape="1">
          <a:blip r:embed="rId6">
            <a:alphaModFix/>
          </a:blip>
          <a:srcRect t="11699" r="17884" b="38829"/>
          <a:stretch/>
        </p:blipFill>
        <p:spPr>
          <a:xfrm>
            <a:off x="3550950" y="4034950"/>
            <a:ext cx="4864001" cy="572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Arrays</a:t>
            </a:r>
            <a:endParaRPr/>
          </a:p>
        </p:txBody>
      </p:sp>
      <p:pic>
        <p:nvPicPr>
          <p:cNvPr id="289" name="Google Shape;289;p41"/>
          <p:cNvPicPr preferRelativeResize="0"/>
          <p:nvPr/>
        </p:nvPicPr>
        <p:blipFill rotWithShape="1">
          <a:blip r:embed="rId3">
            <a:alphaModFix/>
          </a:blip>
          <a:srcRect b="16408"/>
          <a:stretch/>
        </p:blipFill>
        <p:spPr>
          <a:xfrm>
            <a:off x="311700" y="1421800"/>
            <a:ext cx="8520599" cy="2959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Conditionals</a:t>
            </a:r>
            <a:endParaRPr/>
          </a:p>
        </p:txBody>
      </p:sp>
      <p:sp>
        <p:nvSpPr>
          <p:cNvPr id="295" name="Google Shape;295;p42"/>
          <p:cNvSpPr txBox="1">
            <a:spLocks noGrp="1"/>
          </p:cNvSpPr>
          <p:nvPr>
            <p:ph type="body" idx="1"/>
          </p:nvPr>
        </p:nvSpPr>
        <p:spPr>
          <a:xfrm>
            <a:off x="311700" y="1152475"/>
            <a:ext cx="8520600" cy="3742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t>We often want to perform different actions in response to different conditions.</a:t>
            </a:r>
            <a:endParaRPr sz="1700"/>
          </a:p>
          <a:p>
            <a:pPr marL="0" lvl="0" indent="0" algn="l" rtl="0">
              <a:lnSpc>
                <a:spcPct val="100000"/>
              </a:lnSpc>
              <a:spcBef>
                <a:spcPts val="1600"/>
              </a:spcBef>
              <a:spcAft>
                <a:spcPts val="1600"/>
              </a:spcAft>
              <a:buNone/>
            </a:pPr>
            <a:r>
              <a:rPr lang="en" sz="1700"/>
              <a:t>For this, we use the </a:t>
            </a:r>
            <a:r>
              <a:rPr lang="en" sz="1700" b="1"/>
              <a:t>conditional operators</a:t>
            </a:r>
            <a:r>
              <a:rPr lang="en" sz="1700"/>
              <a:t> </a:t>
            </a:r>
            <a:r>
              <a:rPr lang="en" sz="1700">
                <a:solidFill>
                  <a:srgbClr val="CC333F"/>
                </a:solidFill>
                <a:latin typeface="Consolas"/>
                <a:ea typeface="Consolas"/>
                <a:cs typeface="Consolas"/>
                <a:sym typeface="Consolas"/>
              </a:rPr>
              <a:t>if</a:t>
            </a:r>
            <a:r>
              <a:rPr lang="en" sz="1700"/>
              <a:t>, </a:t>
            </a:r>
            <a:r>
              <a:rPr lang="en" sz="1700">
                <a:solidFill>
                  <a:srgbClr val="CC333F"/>
                </a:solidFill>
                <a:latin typeface="Consolas"/>
                <a:ea typeface="Consolas"/>
                <a:cs typeface="Consolas"/>
                <a:sym typeface="Consolas"/>
              </a:rPr>
              <a:t>else</a:t>
            </a:r>
            <a:r>
              <a:rPr lang="en" sz="1700"/>
              <a:t>, and </a:t>
            </a:r>
            <a:r>
              <a:rPr lang="en" sz="1700">
                <a:solidFill>
                  <a:srgbClr val="CC333F"/>
                </a:solidFill>
                <a:latin typeface="Consolas"/>
                <a:ea typeface="Consolas"/>
                <a:cs typeface="Consolas"/>
                <a:sym typeface="Consolas"/>
              </a:rPr>
              <a:t>else if</a:t>
            </a:r>
            <a:r>
              <a:rPr lang="en" sz="1700"/>
              <a:t>:</a:t>
            </a:r>
            <a:endParaRPr sz="1700"/>
          </a:p>
        </p:txBody>
      </p:sp>
      <p:pic>
        <p:nvPicPr>
          <p:cNvPr id="296" name="Google Shape;296;p42"/>
          <p:cNvPicPr preferRelativeResize="0"/>
          <p:nvPr/>
        </p:nvPicPr>
        <p:blipFill>
          <a:blip r:embed="rId3">
            <a:alphaModFix/>
          </a:blip>
          <a:stretch>
            <a:fillRect/>
          </a:stretch>
        </p:blipFill>
        <p:spPr>
          <a:xfrm>
            <a:off x="2585150" y="2197875"/>
            <a:ext cx="3973700" cy="264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a:t>
            </a:r>
            <a:endParaRPr/>
          </a:p>
        </p:txBody>
      </p:sp>
      <p:sp>
        <p:nvSpPr>
          <p:cNvPr id="74" name="Google Shape;74;p1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HTML</a:t>
            </a:r>
            <a:endParaRPr sz="1600"/>
          </a:p>
          <a:p>
            <a:pPr marL="457200" lvl="0" indent="-330200" algn="l" rtl="0">
              <a:spcBef>
                <a:spcPts val="1000"/>
              </a:spcBef>
              <a:spcAft>
                <a:spcPts val="0"/>
              </a:spcAft>
              <a:buSzPts val="1600"/>
              <a:buChar char="-"/>
            </a:pPr>
            <a:r>
              <a:rPr lang="en" sz="1600"/>
              <a:t>Describes </a:t>
            </a:r>
            <a:r>
              <a:rPr lang="en" sz="1600" b="1"/>
              <a:t>content</a:t>
            </a:r>
            <a:r>
              <a:rPr lang="en" sz="1600"/>
              <a:t> and </a:t>
            </a:r>
            <a:r>
              <a:rPr lang="en" sz="1600" b="1"/>
              <a:t>structure</a:t>
            </a:r>
            <a:endParaRPr sz="1600" b="1"/>
          </a:p>
          <a:p>
            <a:pPr marL="457200" lvl="0" indent="-330200" algn="l" rtl="0">
              <a:spcBef>
                <a:spcPts val="1000"/>
              </a:spcBef>
              <a:spcAft>
                <a:spcPts val="1600"/>
              </a:spcAft>
              <a:buSzPts val="1600"/>
              <a:buChar char="-"/>
            </a:pPr>
            <a:r>
              <a:rPr lang="en" sz="1600"/>
              <a:t>What exists? How is it organized?</a:t>
            </a:r>
            <a:endParaRPr sz="1600"/>
          </a:p>
        </p:txBody>
      </p:sp>
      <p:sp>
        <p:nvSpPr>
          <p:cNvPr id="75" name="Google Shape;75;p1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CSS</a:t>
            </a:r>
            <a:endParaRPr sz="1600"/>
          </a:p>
          <a:p>
            <a:pPr marL="457200" lvl="0" indent="-330200" algn="l" rtl="0">
              <a:spcBef>
                <a:spcPts val="1000"/>
              </a:spcBef>
              <a:spcAft>
                <a:spcPts val="0"/>
              </a:spcAft>
              <a:buSzPts val="1600"/>
              <a:buChar char="-"/>
            </a:pPr>
            <a:r>
              <a:rPr lang="en" sz="1600"/>
              <a:t>Describes the </a:t>
            </a:r>
            <a:r>
              <a:rPr lang="en" sz="1600" b="1"/>
              <a:t>presentation</a:t>
            </a:r>
            <a:endParaRPr sz="1600" b="1"/>
          </a:p>
          <a:p>
            <a:pPr marL="457200" lvl="0" indent="-330200" algn="l" rtl="0">
              <a:spcBef>
                <a:spcPts val="1000"/>
              </a:spcBef>
              <a:spcAft>
                <a:spcPts val="1600"/>
              </a:spcAft>
              <a:buSzPts val="1600"/>
              <a:buChar char="-"/>
            </a:pPr>
            <a:r>
              <a:rPr lang="en" sz="1600"/>
              <a:t>Colors! Fonts! Alignment, margins, borders, shading, and more</a:t>
            </a:r>
            <a:endParaRPr sz="1600"/>
          </a:p>
        </p:txBody>
      </p:sp>
      <p:pic>
        <p:nvPicPr>
          <p:cNvPr id="76" name="Google Shape;76;p16"/>
          <p:cNvPicPr preferRelativeResize="0"/>
          <p:nvPr/>
        </p:nvPicPr>
        <p:blipFill>
          <a:blip r:embed="rId3">
            <a:alphaModFix/>
          </a:blip>
          <a:stretch>
            <a:fillRect/>
          </a:stretch>
        </p:blipFill>
        <p:spPr>
          <a:xfrm>
            <a:off x="509600" y="2528815"/>
            <a:ext cx="3999899" cy="2381336"/>
          </a:xfrm>
          <a:prstGeom prst="rect">
            <a:avLst/>
          </a:prstGeom>
          <a:noFill/>
          <a:ln>
            <a:noFill/>
          </a:ln>
        </p:spPr>
      </p:pic>
      <p:pic>
        <p:nvPicPr>
          <p:cNvPr id="77" name="Google Shape;77;p16"/>
          <p:cNvPicPr preferRelativeResize="0"/>
          <p:nvPr/>
        </p:nvPicPr>
        <p:blipFill>
          <a:blip r:embed="rId4">
            <a:alphaModFix/>
          </a:blip>
          <a:stretch>
            <a:fillRect/>
          </a:stretch>
        </p:blipFill>
        <p:spPr>
          <a:xfrm>
            <a:off x="5538800" y="2837475"/>
            <a:ext cx="2738425" cy="2072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Conditionals</a:t>
            </a:r>
            <a:endParaRPr/>
          </a:p>
        </p:txBody>
      </p:sp>
      <p:sp>
        <p:nvSpPr>
          <p:cNvPr id="302" name="Google Shape;302;p43"/>
          <p:cNvSpPr txBox="1">
            <a:spLocks noGrp="1"/>
          </p:cNvSpPr>
          <p:nvPr>
            <p:ph type="body" idx="1"/>
          </p:nvPr>
        </p:nvSpPr>
        <p:spPr>
          <a:xfrm>
            <a:off x="311700" y="1152475"/>
            <a:ext cx="8520600" cy="3742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t>We often want to perform different actions in response to different conditions.</a:t>
            </a:r>
            <a:endParaRPr sz="1700"/>
          </a:p>
          <a:p>
            <a:pPr marL="0" lvl="0" indent="0" algn="l" rtl="0">
              <a:lnSpc>
                <a:spcPct val="100000"/>
              </a:lnSpc>
              <a:spcBef>
                <a:spcPts val="1600"/>
              </a:spcBef>
              <a:spcAft>
                <a:spcPts val="1600"/>
              </a:spcAft>
              <a:buNone/>
            </a:pPr>
            <a:r>
              <a:rPr lang="en" sz="1700"/>
              <a:t>For this, we use the </a:t>
            </a:r>
            <a:r>
              <a:rPr lang="en" sz="1700" b="1"/>
              <a:t>conditional operators</a:t>
            </a:r>
            <a:r>
              <a:rPr lang="en" sz="1700"/>
              <a:t> </a:t>
            </a:r>
            <a:r>
              <a:rPr lang="en" sz="1700">
                <a:solidFill>
                  <a:srgbClr val="CC333F"/>
                </a:solidFill>
                <a:latin typeface="Consolas"/>
                <a:ea typeface="Consolas"/>
                <a:cs typeface="Consolas"/>
                <a:sym typeface="Consolas"/>
              </a:rPr>
              <a:t>if</a:t>
            </a:r>
            <a:r>
              <a:rPr lang="en" sz="1700"/>
              <a:t>, </a:t>
            </a:r>
            <a:r>
              <a:rPr lang="en" sz="1700">
                <a:solidFill>
                  <a:srgbClr val="CC333F"/>
                </a:solidFill>
                <a:latin typeface="Consolas"/>
                <a:ea typeface="Consolas"/>
                <a:cs typeface="Consolas"/>
                <a:sym typeface="Consolas"/>
              </a:rPr>
              <a:t>else</a:t>
            </a:r>
            <a:r>
              <a:rPr lang="en" sz="1700"/>
              <a:t>, and </a:t>
            </a:r>
            <a:r>
              <a:rPr lang="en" sz="1700">
                <a:solidFill>
                  <a:srgbClr val="CC333F"/>
                </a:solidFill>
                <a:latin typeface="Consolas"/>
                <a:ea typeface="Consolas"/>
                <a:cs typeface="Consolas"/>
                <a:sym typeface="Consolas"/>
              </a:rPr>
              <a:t>else if</a:t>
            </a:r>
            <a:r>
              <a:rPr lang="en" sz="1700"/>
              <a:t>:</a:t>
            </a:r>
            <a:endParaRPr sz="1700"/>
          </a:p>
        </p:txBody>
      </p:sp>
      <p:pic>
        <p:nvPicPr>
          <p:cNvPr id="303" name="Google Shape;303;p43"/>
          <p:cNvPicPr preferRelativeResize="0"/>
          <p:nvPr/>
        </p:nvPicPr>
        <p:blipFill>
          <a:blip r:embed="rId3">
            <a:alphaModFix/>
          </a:blip>
          <a:stretch>
            <a:fillRect/>
          </a:stretch>
        </p:blipFill>
        <p:spPr>
          <a:xfrm>
            <a:off x="2585150" y="2197875"/>
            <a:ext cx="3973700" cy="2649150"/>
          </a:xfrm>
          <a:prstGeom prst="rect">
            <a:avLst/>
          </a:prstGeom>
          <a:noFill/>
          <a:ln>
            <a:noFill/>
          </a:ln>
        </p:spPr>
      </p:pic>
      <p:cxnSp>
        <p:nvCxnSpPr>
          <p:cNvPr id="304" name="Google Shape;304;p43"/>
          <p:cNvCxnSpPr/>
          <p:nvPr/>
        </p:nvCxnSpPr>
        <p:spPr>
          <a:xfrm rot="10800000" flipH="1">
            <a:off x="2009775" y="2762400"/>
            <a:ext cx="495600" cy="361800"/>
          </a:xfrm>
          <a:prstGeom prst="straightConnector1">
            <a:avLst/>
          </a:prstGeom>
          <a:noFill/>
          <a:ln w="9525" cap="flat" cmpd="sng">
            <a:solidFill>
              <a:schemeClr val="dk2"/>
            </a:solidFill>
            <a:prstDash val="solid"/>
            <a:round/>
            <a:headEnd type="none" w="med" len="med"/>
            <a:tailEnd type="triangle" w="med" len="med"/>
          </a:ln>
        </p:spPr>
      </p:cxnSp>
      <p:sp>
        <p:nvSpPr>
          <p:cNvPr id="305" name="Google Shape;305;p43"/>
          <p:cNvSpPr txBox="1"/>
          <p:nvPr/>
        </p:nvSpPr>
        <p:spPr>
          <a:xfrm>
            <a:off x="311700" y="3070050"/>
            <a:ext cx="2095500" cy="9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A369D"/>
                </a:solidFill>
                <a:latin typeface="Open Sans"/>
                <a:ea typeface="Open Sans"/>
                <a:cs typeface="Open Sans"/>
                <a:sym typeface="Open Sans"/>
              </a:rPr>
              <a:t>Note the indent (tab)!</a:t>
            </a:r>
            <a:endParaRPr>
              <a:solidFill>
                <a:srgbClr val="0A369D"/>
              </a:solidFill>
              <a:latin typeface="Open Sans"/>
              <a:ea typeface="Open Sans"/>
              <a:cs typeface="Open Sans"/>
              <a:sym typeface="Open Sans"/>
            </a:endParaRPr>
          </a:p>
          <a:p>
            <a:pPr marL="0" lvl="0" indent="0" algn="l" rtl="0">
              <a:spcBef>
                <a:spcPts val="0"/>
              </a:spcBef>
              <a:spcAft>
                <a:spcPts val="0"/>
              </a:spcAft>
              <a:buNone/>
            </a:pPr>
            <a:r>
              <a:rPr lang="en">
                <a:solidFill>
                  <a:srgbClr val="0A369D"/>
                </a:solidFill>
                <a:latin typeface="Open Sans"/>
                <a:ea typeface="Open Sans"/>
                <a:cs typeface="Open Sans"/>
                <a:sym typeface="Open Sans"/>
              </a:rPr>
              <a:t>It’s not necessary, but it will make your code much more readable.</a:t>
            </a:r>
            <a:endParaRPr>
              <a:solidFill>
                <a:srgbClr val="0A369D"/>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loops</a:t>
            </a:r>
            <a:endParaRPr/>
          </a:p>
        </p:txBody>
      </p:sp>
      <p:sp>
        <p:nvSpPr>
          <p:cNvPr id="311" name="Google Shape;311;p44"/>
          <p:cNvSpPr txBox="1">
            <a:spLocks noGrp="1"/>
          </p:cNvSpPr>
          <p:nvPr>
            <p:ph type="body" idx="1"/>
          </p:nvPr>
        </p:nvSpPr>
        <p:spPr>
          <a:xfrm>
            <a:off x="311700" y="1152475"/>
            <a:ext cx="8520600" cy="3742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700"/>
              <a:t>What if we want to repeat an action </a:t>
            </a:r>
            <a:r>
              <a:rPr lang="en" sz="1700" i="1"/>
              <a:t>as long as</a:t>
            </a:r>
            <a:r>
              <a:rPr lang="en" sz="1700"/>
              <a:t> some condition is satisfied?</a:t>
            </a:r>
            <a:endParaRPr sz="1700"/>
          </a:p>
        </p:txBody>
      </p:sp>
      <p:pic>
        <p:nvPicPr>
          <p:cNvPr id="312" name="Google Shape;312;p44"/>
          <p:cNvPicPr preferRelativeResize="0"/>
          <p:nvPr/>
        </p:nvPicPr>
        <p:blipFill>
          <a:blip r:embed="rId3">
            <a:alphaModFix/>
          </a:blip>
          <a:stretch>
            <a:fillRect/>
          </a:stretch>
        </p:blipFill>
        <p:spPr>
          <a:xfrm>
            <a:off x="1898675" y="2042850"/>
            <a:ext cx="2914650" cy="2286000"/>
          </a:xfrm>
          <a:prstGeom prst="rect">
            <a:avLst/>
          </a:prstGeom>
          <a:noFill/>
          <a:ln>
            <a:noFill/>
          </a:ln>
        </p:spPr>
      </p:pic>
      <p:pic>
        <p:nvPicPr>
          <p:cNvPr id="313" name="Google Shape;313;p44"/>
          <p:cNvPicPr preferRelativeResize="0"/>
          <p:nvPr/>
        </p:nvPicPr>
        <p:blipFill>
          <a:blip r:embed="rId4">
            <a:alphaModFix/>
          </a:blip>
          <a:stretch>
            <a:fillRect/>
          </a:stretch>
        </p:blipFill>
        <p:spPr>
          <a:xfrm>
            <a:off x="6115200" y="1795813"/>
            <a:ext cx="868775" cy="2780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loops</a:t>
            </a:r>
            <a:endParaRPr/>
          </a:p>
        </p:txBody>
      </p:sp>
      <p:sp>
        <p:nvSpPr>
          <p:cNvPr id="319" name="Google Shape;319;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Useful when we want to iterate through indices:</a:t>
            </a:r>
            <a:endParaRPr/>
          </a:p>
        </p:txBody>
      </p:sp>
      <p:pic>
        <p:nvPicPr>
          <p:cNvPr id="320" name="Google Shape;320;p45"/>
          <p:cNvPicPr preferRelativeResize="0"/>
          <p:nvPr/>
        </p:nvPicPr>
        <p:blipFill>
          <a:blip r:embed="rId3">
            <a:alphaModFix/>
          </a:blip>
          <a:stretch>
            <a:fillRect/>
          </a:stretch>
        </p:blipFill>
        <p:spPr>
          <a:xfrm>
            <a:off x="311700" y="1830044"/>
            <a:ext cx="8520599" cy="2775306"/>
          </a:xfrm>
          <a:prstGeom prst="rect">
            <a:avLst/>
          </a:prstGeom>
          <a:noFill/>
          <a:ln>
            <a:noFill/>
          </a:ln>
        </p:spPr>
      </p:pic>
      <p:pic>
        <p:nvPicPr>
          <p:cNvPr id="321" name="Google Shape;321;p45"/>
          <p:cNvPicPr preferRelativeResize="0"/>
          <p:nvPr/>
        </p:nvPicPr>
        <p:blipFill>
          <a:blip r:embed="rId4">
            <a:alphaModFix/>
          </a:blip>
          <a:stretch>
            <a:fillRect/>
          </a:stretch>
        </p:blipFill>
        <p:spPr>
          <a:xfrm>
            <a:off x="6419850" y="363900"/>
            <a:ext cx="2145750" cy="1207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 of …</a:t>
            </a:r>
            <a:endParaRPr dirty="0"/>
          </a:p>
        </p:txBody>
      </p:sp>
      <p:sp>
        <p:nvSpPr>
          <p:cNvPr id="327" name="Google Shape;327;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more “pythonic” way of iterating:</a:t>
            </a:r>
            <a:endParaRPr/>
          </a:p>
        </p:txBody>
      </p:sp>
      <p:pic>
        <p:nvPicPr>
          <p:cNvPr id="328" name="Google Shape;328;p46"/>
          <p:cNvPicPr preferRelativeResize="0"/>
          <p:nvPr/>
        </p:nvPicPr>
        <p:blipFill>
          <a:blip r:embed="rId3">
            <a:alphaModFix/>
          </a:blip>
          <a:stretch>
            <a:fillRect/>
          </a:stretch>
        </p:blipFill>
        <p:spPr>
          <a:xfrm>
            <a:off x="6419850" y="363900"/>
            <a:ext cx="2145750" cy="1207725"/>
          </a:xfrm>
          <a:prstGeom prst="rect">
            <a:avLst/>
          </a:prstGeom>
          <a:noFill/>
          <a:ln>
            <a:noFill/>
          </a:ln>
        </p:spPr>
      </p:pic>
      <p:pic>
        <p:nvPicPr>
          <p:cNvPr id="329" name="Google Shape;329;p46"/>
          <p:cNvPicPr preferRelativeResize="0"/>
          <p:nvPr/>
        </p:nvPicPr>
        <p:blipFill>
          <a:blip r:embed="rId4">
            <a:alphaModFix/>
          </a:blip>
          <a:stretch>
            <a:fillRect/>
          </a:stretch>
        </p:blipFill>
        <p:spPr>
          <a:xfrm>
            <a:off x="310841" y="2127551"/>
            <a:ext cx="8522322" cy="2775300"/>
          </a:xfrm>
          <a:prstGeom prst="rect">
            <a:avLst/>
          </a:prstGeom>
          <a:noFill/>
          <a:ln>
            <a:noFill/>
          </a:ln>
        </p:spPr>
      </p:pic>
      <p:sp>
        <p:nvSpPr>
          <p:cNvPr id="330" name="Google Shape;330;p46"/>
          <p:cNvSpPr/>
          <p:nvPr/>
        </p:nvSpPr>
        <p:spPr>
          <a:xfrm>
            <a:off x="3389863" y="3108025"/>
            <a:ext cx="477300" cy="3444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txBox="1"/>
          <p:nvPr/>
        </p:nvSpPr>
        <p:spPr>
          <a:xfrm>
            <a:off x="4419975" y="1749538"/>
            <a:ext cx="46005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0000"/>
                </a:solidFill>
                <a:latin typeface="Open Sans"/>
                <a:ea typeface="Open Sans"/>
                <a:cs typeface="Open Sans"/>
                <a:sym typeface="Open Sans"/>
              </a:rPr>
              <a:t>Requires the keyword </a:t>
            </a:r>
            <a:r>
              <a:rPr lang="en" sz="1200" b="1" dirty="0">
                <a:solidFill>
                  <a:srgbClr val="FF0000"/>
                </a:solidFill>
                <a:latin typeface="Open Sans"/>
                <a:ea typeface="Open Sans"/>
                <a:cs typeface="Open Sans"/>
                <a:sym typeface="Open Sans"/>
              </a:rPr>
              <a:t>of</a:t>
            </a:r>
            <a:r>
              <a:rPr lang="en" sz="1200" dirty="0">
                <a:solidFill>
                  <a:srgbClr val="FF0000"/>
                </a:solidFill>
                <a:latin typeface="Open Sans"/>
                <a:ea typeface="Open Sans"/>
                <a:cs typeface="Open Sans"/>
                <a:sym typeface="Open Sans"/>
              </a:rPr>
              <a:t> instead of </a:t>
            </a:r>
            <a:r>
              <a:rPr lang="en" sz="1200" b="1" dirty="0">
                <a:solidFill>
                  <a:srgbClr val="FF0000"/>
                </a:solidFill>
                <a:latin typeface="Open Sans"/>
                <a:ea typeface="Open Sans"/>
                <a:cs typeface="Open Sans"/>
                <a:sym typeface="Open Sans"/>
              </a:rPr>
              <a:t>in or :</a:t>
            </a:r>
            <a:endParaRPr sz="1200" dirty="0">
              <a:solidFill>
                <a:srgbClr val="FF0000"/>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7"/>
          <p:cNvSpPr txBox="1">
            <a:spLocks noGrp="1"/>
          </p:cNvSpPr>
          <p:nvPr>
            <p:ph type="ctrTitle"/>
          </p:nvPr>
        </p:nvSpPr>
        <p:spPr>
          <a:xfrm>
            <a:off x="311700" y="2004575"/>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Questions?</a:t>
            </a:r>
            <a:endParaRPr sz="4000"/>
          </a:p>
        </p:txBody>
      </p:sp>
      <p:sp>
        <p:nvSpPr>
          <p:cNvPr id="337" name="Google Shape;337;p47"/>
          <p:cNvSpPr txBox="1"/>
          <p:nvPr/>
        </p:nvSpPr>
        <p:spPr>
          <a:xfrm>
            <a:off x="4667250" y="2947975"/>
            <a:ext cx="1509600" cy="5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2"/>
                </a:solidFill>
                <a:latin typeface="Avenir"/>
                <a:ea typeface="Avenir"/>
                <a:cs typeface="Avenir"/>
                <a:sym typeface="Avenir"/>
              </a:rPr>
              <a:t>Comments?</a:t>
            </a:r>
            <a:endParaRPr sz="1800">
              <a:solidFill>
                <a:schemeClr val="lt2"/>
              </a:solidFill>
              <a:latin typeface="Avenir"/>
              <a:ea typeface="Avenir"/>
              <a:cs typeface="Avenir"/>
              <a:sym typeface="Avenir"/>
            </a:endParaRPr>
          </a:p>
        </p:txBody>
      </p:sp>
      <p:sp>
        <p:nvSpPr>
          <p:cNvPr id="338" name="Google Shape;338;p47"/>
          <p:cNvSpPr txBox="1"/>
          <p:nvPr/>
        </p:nvSpPr>
        <p:spPr>
          <a:xfrm>
            <a:off x="5193500" y="3601275"/>
            <a:ext cx="10701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Avenir"/>
                <a:ea typeface="Avenir"/>
                <a:cs typeface="Avenir"/>
                <a:sym typeface="Avenir"/>
              </a:rPr>
              <a:t>Concerns?</a:t>
            </a:r>
            <a:endParaRPr>
              <a:solidFill>
                <a:schemeClr val="lt2"/>
              </a:solidFill>
              <a:latin typeface="Avenir"/>
              <a:ea typeface="Avenir"/>
              <a:cs typeface="Avenir"/>
              <a:sym typeface="Aveni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Wait, we don’t have a primitive data type for this</a:t>
            </a:r>
            <a:endParaRPr/>
          </a:p>
        </p:txBody>
      </p:sp>
      <p:pic>
        <p:nvPicPr>
          <p:cNvPr id="344" name="Google Shape;344;p48"/>
          <p:cNvPicPr preferRelativeResize="0"/>
          <p:nvPr/>
        </p:nvPicPr>
        <p:blipFill>
          <a:blip r:embed="rId3">
            <a:alphaModFix/>
          </a:blip>
          <a:stretch>
            <a:fillRect/>
          </a:stretch>
        </p:blipFill>
        <p:spPr>
          <a:xfrm>
            <a:off x="1557275" y="1295575"/>
            <a:ext cx="6029450" cy="3293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Objects</a:t>
            </a:r>
            <a:endParaRPr/>
          </a:p>
        </p:txBody>
      </p:sp>
      <p:sp>
        <p:nvSpPr>
          <p:cNvPr id="350" name="Google Shape;350;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JavaScript </a:t>
            </a:r>
            <a:r>
              <a:rPr lang="en" b="1"/>
              <a:t>object</a:t>
            </a:r>
            <a:r>
              <a:rPr lang="en"/>
              <a:t> is a collection of </a:t>
            </a:r>
            <a:r>
              <a:rPr lang="en">
                <a:solidFill>
                  <a:srgbClr val="CC333F"/>
                </a:solidFill>
                <a:latin typeface="Consolas"/>
                <a:ea typeface="Consolas"/>
                <a:cs typeface="Consolas"/>
                <a:sym typeface="Consolas"/>
              </a:rPr>
              <a:t>name:value</a:t>
            </a:r>
            <a:r>
              <a:rPr lang="en"/>
              <a:t> pairs.</a:t>
            </a:r>
            <a:endParaRPr/>
          </a:p>
        </p:txBody>
      </p:sp>
      <p:pic>
        <p:nvPicPr>
          <p:cNvPr id="351" name="Google Shape;351;p49"/>
          <p:cNvPicPr preferRelativeResize="0"/>
          <p:nvPr/>
        </p:nvPicPr>
        <p:blipFill>
          <a:blip r:embed="rId3">
            <a:alphaModFix/>
          </a:blip>
          <a:stretch>
            <a:fillRect/>
          </a:stretch>
        </p:blipFill>
        <p:spPr>
          <a:xfrm>
            <a:off x="2471738" y="1835200"/>
            <a:ext cx="4200525" cy="2686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Accessing properties</a:t>
            </a:r>
            <a:endParaRPr/>
          </a:p>
        </p:txBody>
      </p:sp>
      <p:sp>
        <p:nvSpPr>
          <p:cNvPr id="357" name="Google Shape;357;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There are two ways to access object properties, if you know the property name:</a:t>
            </a:r>
            <a:endParaRPr sz="1700"/>
          </a:p>
        </p:txBody>
      </p:sp>
      <p:pic>
        <p:nvPicPr>
          <p:cNvPr id="358" name="Google Shape;358;p50"/>
          <p:cNvPicPr preferRelativeResize="0"/>
          <p:nvPr/>
        </p:nvPicPr>
        <p:blipFill>
          <a:blip r:embed="rId3">
            <a:alphaModFix/>
          </a:blip>
          <a:stretch>
            <a:fillRect/>
          </a:stretch>
        </p:blipFill>
        <p:spPr>
          <a:xfrm>
            <a:off x="1898150" y="1743075"/>
            <a:ext cx="5347700" cy="2995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Object destructuring</a:t>
            </a:r>
            <a:r>
              <a:rPr lang="en" dirty="0"/>
              <a:t> is a shorthand to obtain multiple properties at once.</a:t>
            </a:r>
            <a:endParaRPr dirty="0"/>
          </a:p>
        </p:txBody>
      </p:sp>
      <p:sp>
        <p:nvSpPr>
          <p:cNvPr id="364" name="Google Shape;36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 destructuring</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Object destructuring</a:t>
            </a:r>
            <a:r>
              <a:rPr lang="en"/>
              <a:t> is a shorthand to obtain multiple properties at once.</a:t>
            </a:r>
            <a:endParaRPr/>
          </a:p>
        </p:txBody>
      </p:sp>
      <p:sp>
        <p:nvSpPr>
          <p:cNvPr id="370" name="Google Shape;370;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destructuring</a:t>
            </a:r>
            <a:endParaRPr/>
          </a:p>
        </p:txBody>
      </p:sp>
      <p:grpSp>
        <p:nvGrpSpPr>
          <p:cNvPr id="371" name="Google Shape;371;p52"/>
          <p:cNvGrpSpPr/>
          <p:nvPr/>
        </p:nvGrpSpPr>
        <p:grpSpPr>
          <a:xfrm>
            <a:off x="795362" y="1647825"/>
            <a:ext cx="3200364" cy="3084538"/>
            <a:chOff x="795362" y="1647825"/>
            <a:chExt cx="3200364" cy="3084538"/>
          </a:xfrm>
        </p:grpSpPr>
        <p:pic>
          <p:nvPicPr>
            <p:cNvPr id="372" name="Google Shape;372;p52"/>
            <p:cNvPicPr preferRelativeResize="0"/>
            <p:nvPr/>
          </p:nvPicPr>
          <p:blipFill>
            <a:blip r:embed="rId3">
              <a:alphaModFix/>
            </a:blip>
            <a:stretch>
              <a:fillRect/>
            </a:stretch>
          </p:blipFill>
          <p:spPr>
            <a:xfrm>
              <a:off x="795362" y="2048812"/>
              <a:ext cx="3200364" cy="2683550"/>
            </a:xfrm>
            <a:prstGeom prst="rect">
              <a:avLst/>
            </a:prstGeom>
            <a:noFill/>
            <a:ln>
              <a:noFill/>
            </a:ln>
          </p:spPr>
        </p:pic>
        <p:sp>
          <p:nvSpPr>
            <p:cNvPr id="373" name="Google Shape;373;p52"/>
            <p:cNvSpPr txBox="1"/>
            <p:nvPr/>
          </p:nvSpPr>
          <p:spPr>
            <a:xfrm>
              <a:off x="1092938" y="1647825"/>
              <a:ext cx="2605200" cy="62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A369D"/>
                  </a:solidFill>
                  <a:latin typeface="Open Sans"/>
                  <a:ea typeface="Open Sans"/>
                  <a:cs typeface="Open Sans"/>
                  <a:sym typeface="Open Sans"/>
                </a:rPr>
                <a:t>without object destructuring</a:t>
              </a:r>
              <a:endParaRPr>
                <a:solidFill>
                  <a:srgbClr val="0A369D"/>
                </a:solidFill>
                <a:latin typeface="Open Sans"/>
                <a:ea typeface="Open Sans"/>
                <a:cs typeface="Open Sans"/>
                <a:sym typeface="Open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p:nvPr/>
        </p:nvSpPr>
        <p:spPr>
          <a:xfrm>
            <a:off x="311700" y="1152475"/>
            <a:ext cx="8520600" cy="258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endParaRPr sz="1800">
              <a:solidFill>
                <a:srgbClr val="0A369D"/>
              </a:solidFill>
              <a:latin typeface="Open Sans"/>
              <a:ea typeface="Open Sans"/>
              <a:cs typeface="Open Sans"/>
              <a:sym typeface="Open Sans"/>
            </a:endParaRPr>
          </a:p>
          <a:p>
            <a:pPr marL="0" lvl="0" indent="0" algn="l" rtl="0">
              <a:lnSpc>
                <a:spcPct val="115000"/>
              </a:lnSpc>
              <a:spcBef>
                <a:spcPts val="1000"/>
              </a:spcBef>
              <a:spcAft>
                <a:spcPts val="0"/>
              </a:spcAft>
              <a:buNone/>
            </a:pPr>
            <a:endParaRPr sz="1800">
              <a:solidFill>
                <a:srgbClr val="0A369D"/>
              </a:solidFill>
              <a:latin typeface="Open Sans"/>
              <a:ea typeface="Open Sans"/>
              <a:cs typeface="Open Sans"/>
              <a:sym typeface="Open Sans"/>
            </a:endParaRPr>
          </a:p>
          <a:p>
            <a:pPr marL="0" lvl="0" indent="0" algn="l" rtl="0">
              <a:lnSpc>
                <a:spcPct val="115000"/>
              </a:lnSpc>
              <a:spcBef>
                <a:spcPts val="1000"/>
              </a:spcBef>
              <a:spcAft>
                <a:spcPts val="0"/>
              </a:spcAft>
              <a:buNone/>
            </a:pPr>
            <a:endParaRPr sz="1800">
              <a:solidFill>
                <a:srgbClr val="0A369D"/>
              </a:solidFill>
              <a:latin typeface="Open Sans"/>
              <a:ea typeface="Open Sans"/>
              <a:cs typeface="Open Sans"/>
              <a:sym typeface="Open Sans"/>
            </a:endParaRPr>
          </a:p>
          <a:p>
            <a:pPr marL="0" lvl="0" indent="0" algn="l" rtl="0">
              <a:lnSpc>
                <a:spcPct val="115000"/>
              </a:lnSpc>
              <a:spcBef>
                <a:spcPts val="1000"/>
              </a:spcBef>
              <a:spcAft>
                <a:spcPts val="0"/>
              </a:spcAft>
              <a:buClr>
                <a:schemeClr val="dk1"/>
              </a:buClr>
              <a:buSzPts val="1100"/>
              <a:buFont typeface="Arial"/>
              <a:buNone/>
            </a:pPr>
            <a:endParaRPr sz="1800">
              <a:solidFill>
                <a:srgbClr val="0A369D"/>
              </a:solidFill>
              <a:latin typeface="Open Sans"/>
              <a:ea typeface="Open Sans"/>
              <a:cs typeface="Open Sans"/>
              <a:sym typeface="Open Sans"/>
            </a:endParaRPr>
          </a:p>
          <a:p>
            <a:pPr marL="457200" lvl="0" indent="-342900" algn="l" rtl="0">
              <a:lnSpc>
                <a:spcPct val="115000"/>
              </a:lnSpc>
              <a:spcBef>
                <a:spcPts val="1000"/>
              </a:spcBef>
              <a:spcAft>
                <a:spcPts val="1600"/>
              </a:spcAft>
              <a:buClr>
                <a:srgbClr val="0A369D"/>
              </a:buClr>
              <a:buSzPts val="1800"/>
              <a:buFont typeface="Open Sans"/>
              <a:buChar char="-"/>
            </a:pPr>
            <a:r>
              <a:rPr lang="en" sz="1800">
                <a:solidFill>
                  <a:srgbClr val="0A369D"/>
                </a:solidFill>
                <a:latin typeface="Open Sans"/>
                <a:ea typeface="Open Sans"/>
                <a:cs typeface="Open Sans"/>
                <a:sym typeface="Open Sans"/>
              </a:rPr>
              <a:t>... not related to Java </a:t>
            </a:r>
            <a:r>
              <a:rPr lang="en" sz="2100">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is...</a:t>
            </a:r>
            <a:endParaRPr/>
          </a:p>
        </p:txBody>
      </p:sp>
      <p:sp>
        <p:nvSpPr>
          <p:cNvPr id="84" name="Google Shape;84;p17"/>
          <p:cNvSpPr txBox="1">
            <a:spLocks noGrp="1"/>
          </p:cNvSpPr>
          <p:nvPr>
            <p:ph type="body" idx="1"/>
          </p:nvPr>
        </p:nvSpPr>
        <p:spPr>
          <a:xfrm>
            <a:off x="311700" y="1152475"/>
            <a:ext cx="8520600" cy="153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 a programming language that </a:t>
            </a:r>
            <a:r>
              <a:rPr lang="en" b="1"/>
              <a:t>manipulates</a:t>
            </a:r>
            <a:r>
              <a:rPr lang="en"/>
              <a:t> the content of a web page</a:t>
            </a:r>
            <a:endParaRPr/>
          </a:p>
          <a:p>
            <a:pPr marL="457200" lvl="0" indent="-342900" algn="l" rtl="0">
              <a:spcBef>
                <a:spcPts val="1000"/>
              </a:spcBef>
              <a:spcAft>
                <a:spcPts val="0"/>
              </a:spcAft>
              <a:buSzPts val="1800"/>
              <a:buChar char="-"/>
            </a:pPr>
            <a:r>
              <a:rPr lang="en"/>
              <a:t>... how we take HTML + CSS and make it </a:t>
            </a:r>
            <a:r>
              <a:rPr lang="en" b="1"/>
              <a:t>interactive</a:t>
            </a:r>
            <a:r>
              <a:rPr lang="en"/>
              <a:t>!</a:t>
            </a:r>
            <a:endParaRPr/>
          </a:p>
          <a:p>
            <a:pPr marL="457200" lvl="0" indent="-342900" algn="l" rtl="0">
              <a:spcBef>
                <a:spcPts val="1000"/>
              </a:spcBef>
              <a:spcAft>
                <a:spcPts val="0"/>
              </a:spcAft>
              <a:buSzPts val="1800"/>
              <a:buChar char="-"/>
            </a:pPr>
            <a:r>
              <a:rPr lang="en"/>
              <a:t>... used by a vast majority of websites and web applications</a:t>
            </a:r>
            <a:endParaRPr/>
          </a:p>
        </p:txBody>
      </p:sp>
      <p:pic>
        <p:nvPicPr>
          <p:cNvPr id="85" name="Google Shape;85;p17"/>
          <p:cNvPicPr preferRelativeResize="0"/>
          <p:nvPr/>
        </p:nvPicPr>
        <p:blipFill>
          <a:blip r:embed="rId3">
            <a:alphaModFix/>
          </a:blip>
          <a:stretch>
            <a:fillRect/>
          </a:stretch>
        </p:blipFill>
        <p:spPr>
          <a:xfrm>
            <a:off x="6640125" y="2686075"/>
            <a:ext cx="2503875" cy="2503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Object destructuring</a:t>
            </a:r>
            <a:r>
              <a:rPr lang="en"/>
              <a:t> is a shorthand to obtain multiple properties at once.</a:t>
            </a:r>
            <a:endParaRPr/>
          </a:p>
        </p:txBody>
      </p:sp>
      <p:sp>
        <p:nvSpPr>
          <p:cNvPr id="379" name="Google Shape;37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destructuring</a:t>
            </a:r>
            <a:endParaRPr/>
          </a:p>
        </p:txBody>
      </p:sp>
      <p:grpSp>
        <p:nvGrpSpPr>
          <p:cNvPr id="380" name="Google Shape;380;p53"/>
          <p:cNvGrpSpPr/>
          <p:nvPr/>
        </p:nvGrpSpPr>
        <p:grpSpPr>
          <a:xfrm>
            <a:off x="795362" y="1647825"/>
            <a:ext cx="3200364" cy="3084538"/>
            <a:chOff x="795362" y="1647825"/>
            <a:chExt cx="3200364" cy="3084538"/>
          </a:xfrm>
        </p:grpSpPr>
        <p:pic>
          <p:nvPicPr>
            <p:cNvPr id="381" name="Google Shape;381;p53"/>
            <p:cNvPicPr preferRelativeResize="0"/>
            <p:nvPr/>
          </p:nvPicPr>
          <p:blipFill>
            <a:blip r:embed="rId3">
              <a:alphaModFix/>
            </a:blip>
            <a:stretch>
              <a:fillRect/>
            </a:stretch>
          </p:blipFill>
          <p:spPr>
            <a:xfrm>
              <a:off x="795362" y="2048812"/>
              <a:ext cx="3200364" cy="2683550"/>
            </a:xfrm>
            <a:prstGeom prst="rect">
              <a:avLst/>
            </a:prstGeom>
            <a:noFill/>
            <a:ln>
              <a:noFill/>
            </a:ln>
          </p:spPr>
        </p:pic>
        <p:sp>
          <p:nvSpPr>
            <p:cNvPr id="382" name="Google Shape;382;p53"/>
            <p:cNvSpPr txBox="1"/>
            <p:nvPr/>
          </p:nvSpPr>
          <p:spPr>
            <a:xfrm>
              <a:off x="1092938" y="1647825"/>
              <a:ext cx="2605200" cy="62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A369D"/>
                  </a:solidFill>
                  <a:latin typeface="Open Sans"/>
                  <a:ea typeface="Open Sans"/>
                  <a:cs typeface="Open Sans"/>
                  <a:sym typeface="Open Sans"/>
                </a:rPr>
                <a:t>without object destructuring</a:t>
              </a:r>
              <a:endParaRPr>
                <a:solidFill>
                  <a:srgbClr val="0A369D"/>
                </a:solidFill>
                <a:latin typeface="Open Sans"/>
                <a:ea typeface="Open Sans"/>
                <a:cs typeface="Open Sans"/>
                <a:sym typeface="Open Sans"/>
              </a:endParaRPr>
            </a:p>
          </p:txBody>
        </p:sp>
      </p:grpSp>
      <p:grpSp>
        <p:nvGrpSpPr>
          <p:cNvPr id="383" name="Google Shape;383;p53"/>
          <p:cNvGrpSpPr/>
          <p:nvPr/>
        </p:nvGrpSpPr>
        <p:grpSpPr>
          <a:xfrm>
            <a:off x="4687375" y="1647825"/>
            <a:ext cx="3629100" cy="2800350"/>
            <a:chOff x="4687375" y="1647825"/>
            <a:chExt cx="3629100" cy="2800350"/>
          </a:xfrm>
        </p:grpSpPr>
        <p:pic>
          <p:nvPicPr>
            <p:cNvPr id="384" name="Google Shape;384;p53"/>
            <p:cNvPicPr preferRelativeResize="0"/>
            <p:nvPr/>
          </p:nvPicPr>
          <p:blipFill>
            <a:blip r:embed="rId4">
              <a:alphaModFix/>
            </a:blip>
            <a:stretch>
              <a:fillRect/>
            </a:stretch>
          </p:blipFill>
          <p:spPr>
            <a:xfrm>
              <a:off x="4687375" y="2048800"/>
              <a:ext cx="3629100" cy="2399375"/>
            </a:xfrm>
            <a:prstGeom prst="rect">
              <a:avLst/>
            </a:prstGeom>
            <a:noFill/>
            <a:ln>
              <a:noFill/>
            </a:ln>
          </p:spPr>
        </p:pic>
        <p:sp>
          <p:nvSpPr>
            <p:cNvPr id="385" name="Google Shape;385;p53"/>
            <p:cNvSpPr txBox="1"/>
            <p:nvPr/>
          </p:nvSpPr>
          <p:spPr>
            <a:xfrm>
              <a:off x="5227363" y="1647825"/>
              <a:ext cx="2549100" cy="62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A369D"/>
                  </a:solidFill>
                  <a:latin typeface="Open Sans"/>
                  <a:ea typeface="Open Sans"/>
                  <a:cs typeface="Open Sans"/>
                  <a:sym typeface="Open Sans"/>
                </a:rPr>
                <a:t>with object destructuring</a:t>
              </a:r>
              <a:endParaRPr>
                <a:solidFill>
                  <a:srgbClr val="0A369D"/>
                </a:solidFill>
                <a:latin typeface="Open Sans"/>
                <a:ea typeface="Open Sans"/>
                <a:cs typeface="Open Sans"/>
                <a:sym typeface="Open Sans"/>
              </a:endParaRPr>
            </a:p>
          </p:txBody>
        </p:sp>
      </p:grpSp>
      <p:sp>
        <p:nvSpPr>
          <p:cNvPr id="2" name="TextBox 1">
            <a:extLst>
              <a:ext uri="{FF2B5EF4-FFF2-40B4-BE49-F238E27FC236}">
                <a16:creationId xmlns:a16="http://schemas.microsoft.com/office/drawing/2014/main" id="{18D2AED5-9CA5-97BC-421F-754D6BC612B8}"/>
              </a:ext>
            </a:extLst>
          </p:cNvPr>
          <p:cNvSpPr txBox="1"/>
          <p:nvPr/>
        </p:nvSpPr>
        <p:spPr>
          <a:xfrm>
            <a:off x="4419600" y="4568875"/>
            <a:ext cx="4673074" cy="523220"/>
          </a:xfrm>
          <a:prstGeom prst="rect">
            <a:avLst/>
          </a:prstGeom>
          <a:noFill/>
        </p:spPr>
        <p:txBody>
          <a:bodyPr wrap="none" rtlCol="0">
            <a:spAutoFit/>
          </a:bodyPr>
          <a:lstStyle/>
          <a:p>
            <a:r>
              <a:rPr lang="zh-CN" altLang="en-US" dirty="0"/>
              <a:t>类似于构造函数，可以赋默认值，你甚至可以改变变量名</a:t>
            </a:r>
            <a:endParaRPr lang="en-US" altLang="zh-CN" dirty="0"/>
          </a:p>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Equality...?</a:t>
            </a:r>
            <a:endParaRPr/>
          </a:p>
        </p:txBody>
      </p:sp>
      <p:sp>
        <p:nvSpPr>
          <p:cNvPr id="391" name="Google Shape;391;p54"/>
          <p:cNvSpPr txBox="1">
            <a:spLocks noGrp="1"/>
          </p:cNvSpPr>
          <p:nvPr>
            <p:ph type="body" idx="1"/>
          </p:nvPr>
        </p:nvSpPr>
        <p:spPr>
          <a:xfrm>
            <a:off x="311700" y="1152475"/>
            <a:ext cx="8520600" cy="50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use === to check if two </a:t>
            </a:r>
            <a:r>
              <a:rPr lang="en" i="1"/>
              <a:t>primitive</a:t>
            </a:r>
            <a:r>
              <a:rPr lang="en"/>
              <a:t> variables are equal in JavaScript.</a:t>
            </a:r>
            <a:endParaRPr/>
          </a:p>
        </p:txBody>
      </p:sp>
      <p:pic>
        <p:nvPicPr>
          <p:cNvPr id="392" name="Google Shape;392;p54"/>
          <p:cNvPicPr preferRelativeResize="0"/>
          <p:nvPr/>
        </p:nvPicPr>
        <p:blipFill>
          <a:blip r:embed="rId3">
            <a:alphaModFix/>
          </a:blip>
          <a:stretch>
            <a:fillRect/>
          </a:stretch>
        </p:blipFill>
        <p:spPr>
          <a:xfrm>
            <a:off x="3130588" y="1636475"/>
            <a:ext cx="2882820" cy="1254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Equality...?</a:t>
            </a:r>
            <a:endParaRPr/>
          </a:p>
        </p:txBody>
      </p:sp>
      <p:sp>
        <p:nvSpPr>
          <p:cNvPr id="398" name="Google Shape;398;p55"/>
          <p:cNvSpPr txBox="1">
            <a:spLocks noGrp="1"/>
          </p:cNvSpPr>
          <p:nvPr>
            <p:ph type="body" idx="1"/>
          </p:nvPr>
        </p:nvSpPr>
        <p:spPr>
          <a:xfrm>
            <a:off x="311700" y="1152475"/>
            <a:ext cx="8520600" cy="50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use === to check if two </a:t>
            </a:r>
            <a:r>
              <a:rPr lang="en" i="1"/>
              <a:t>primitive</a:t>
            </a:r>
            <a:r>
              <a:rPr lang="en"/>
              <a:t> variables are equal in JavaScript.</a:t>
            </a:r>
            <a:endParaRPr/>
          </a:p>
        </p:txBody>
      </p:sp>
      <p:pic>
        <p:nvPicPr>
          <p:cNvPr id="399" name="Google Shape;399;p55"/>
          <p:cNvPicPr preferRelativeResize="0"/>
          <p:nvPr/>
        </p:nvPicPr>
        <p:blipFill>
          <a:blip r:embed="rId3">
            <a:alphaModFix/>
          </a:blip>
          <a:stretch>
            <a:fillRect/>
          </a:stretch>
        </p:blipFill>
        <p:spPr>
          <a:xfrm>
            <a:off x="3130588" y="1636475"/>
            <a:ext cx="2882820" cy="1254275"/>
          </a:xfrm>
          <a:prstGeom prst="rect">
            <a:avLst/>
          </a:prstGeom>
          <a:noFill/>
          <a:ln>
            <a:noFill/>
          </a:ln>
        </p:spPr>
      </p:pic>
      <p:sp>
        <p:nvSpPr>
          <p:cNvPr id="400" name="Google Shape;400;p55"/>
          <p:cNvSpPr txBox="1">
            <a:spLocks noGrp="1"/>
          </p:cNvSpPr>
          <p:nvPr>
            <p:ph type="body" idx="1"/>
          </p:nvPr>
        </p:nvSpPr>
        <p:spPr>
          <a:xfrm>
            <a:off x="311700" y="2948588"/>
            <a:ext cx="8520600" cy="50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A369D"/>
                </a:solidFill>
              </a:rPr>
              <a:t>But what does === mean for arrays and objects?</a:t>
            </a:r>
            <a:endParaRPr/>
          </a:p>
        </p:txBody>
      </p:sp>
      <p:pic>
        <p:nvPicPr>
          <p:cNvPr id="401" name="Google Shape;401;p55"/>
          <p:cNvPicPr preferRelativeResize="0"/>
          <p:nvPr/>
        </p:nvPicPr>
        <p:blipFill>
          <a:blip r:embed="rId4">
            <a:alphaModFix/>
          </a:blip>
          <a:stretch>
            <a:fillRect/>
          </a:stretch>
        </p:blipFill>
        <p:spPr>
          <a:xfrm>
            <a:off x="590150" y="3451688"/>
            <a:ext cx="3074823" cy="1387013"/>
          </a:xfrm>
          <a:prstGeom prst="rect">
            <a:avLst/>
          </a:prstGeom>
          <a:noFill/>
          <a:ln>
            <a:noFill/>
          </a:ln>
        </p:spPr>
      </p:pic>
      <p:pic>
        <p:nvPicPr>
          <p:cNvPr id="402" name="Google Shape;402;p55"/>
          <p:cNvPicPr preferRelativeResize="0"/>
          <p:nvPr/>
        </p:nvPicPr>
        <p:blipFill rotWithShape="1">
          <a:blip r:embed="rId5">
            <a:alphaModFix/>
          </a:blip>
          <a:srcRect/>
          <a:stretch/>
        </p:blipFill>
        <p:spPr>
          <a:xfrm>
            <a:off x="4031700" y="3451700"/>
            <a:ext cx="4522151" cy="1387000"/>
          </a:xfrm>
          <a:prstGeom prst="rect">
            <a:avLst/>
          </a:prstGeom>
          <a:noFill/>
          <a:ln>
            <a:noFill/>
          </a:ln>
        </p:spPr>
      </p:pic>
      <p:sp>
        <p:nvSpPr>
          <p:cNvPr id="2" name="TextBox 1">
            <a:extLst>
              <a:ext uri="{FF2B5EF4-FFF2-40B4-BE49-F238E27FC236}">
                <a16:creationId xmlns:a16="http://schemas.microsoft.com/office/drawing/2014/main" id="{68A7F72F-8D5D-DA6C-A35A-FD070767A320}"/>
              </a:ext>
            </a:extLst>
          </p:cNvPr>
          <p:cNvSpPr txBox="1"/>
          <p:nvPr/>
        </p:nvSpPr>
        <p:spPr>
          <a:xfrm>
            <a:off x="749807" y="4838700"/>
            <a:ext cx="4209807" cy="307777"/>
          </a:xfrm>
          <a:prstGeom prst="rect">
            <a:avLst/>
          </a:prstGeom>
          <a:noFill/>
        </p:spPr>
        <p:txBody>
          <a:bodyPr wrap="none" rtlCol="0">
            <a:spAutoFit/>
          </a:bodyPr>
          <a:lstStyle/>
          <a:p>
            <a:r>
              <a:rPr lang="en-US" altLang="zh-CN" b="1" dirty="0">
                <a:solidFill>
                  <a:srgbClr val="FF0000"/>
                </a:solidFill>
              </a:rPr>
              <a:t>Compare the location of to object in memory !!!</a:t>
            </a:r>
            <a:endParaRPr lang="zh-CN" altLang="en-US" b="1" dirty="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06"/>
        <p:cNvGrpSpPr/>
        <p:nvPr/>
      </p:nvGrpSpPr>
      <p:grpSpPr>
        <a:xfrm>
          <a:off x="0" y="0"/>
          <a:ext cx="0" cy="0"/>
          <a:chOff x="0" y="0"/>
          <a:chExt cx="0" cy="0"/>
        </a:xfrm>
      </p:grpSpPr>
      <p:sp>
        <p:nvSpPr>
          <p:cNvPr id="407" name="Google Shape;40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references</a:t>
            </a:r>
            <a:endParaRPr/>
          </a:p>
        </p:txBody>
      </p:sp>
      <p:sp>
        <p:nvSpPr>
          <p:cNvPr id="408" name="Google Shape;408;p56"/>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Object variables are </a:t>
            </a:r>
            <a:r>
              <a:rPr lang="en" sz="1700" b="1" dirty="0"/>
              <a:t>references</a:t>
            </a:r>
            <a:r>
              <a:rPr lang="en" sz="1700" dirty="0"/>
              <a:t> – they point to where the data is actually stored.</a:t>
            </a:r>
            <a:endParaRPr sz="1700" dirty="0"/>
          </a:p>
        </p:txBody>
      </p:sp>
      <p:pic>
        <p:nvPicPr>
          <p:cNvPr id="409" name="Google Shape;409;p56"/>
          <p:cNvPicPr preferRelativeResize="0"/>
          <p:nvPr/>
        </p:nvPicPr>
        <p:blipFill>
          <a:blip r:embed="rId3">
            <a:alphaModFix/>
          </a:blip>
          <a:stretch>
            <a:fillRect/>
          </a:stretch>
        </p:blipFill>
        <p:spPr>
          <a:xfrm>
            <a:off x="398988" y="1774200"/>
            <a:ext cx="4688924" cy="1388275"/>
          </a:xfrm>
          <a:prstGeom prst="rect">
            <a:avLst/>
          </a:prstGeom>
          <a:noFill/>
          <a:ln>
            <a:noFill/>
          </a:ln>
        </p:spPr>
      </p:pic>
      <p:grpSp>
        <p:nvGrpSpPr>
          <p:cNvPr id="410" name="Google Shape;410;p56"/>
          <p:cNvGrpSpPr/>
          <p:nvPr/>
        </p:nvGrpSpPr>
        <p:grpSpPr>
          <a:xfrm>
            <a:off x="5619338" y="1821825"/>
            <a:ext cx="1228800" cy="592500"/>
            <a:chOff x="5619338" y="1821825"/>
            <a:chExt cx="1228800" cy="592500"/>
          </a:xfrm>
        </p:grpSpPr>
        <p:sp>
          <p:nvSpPr>
            <p:cNvPr id="411" name="Google Shape;411;p56"/>
            <p:cNvSpPr txBox="1"/>
            <p:nvPr/>
          </p:nvSpPr>
          <p:spPr>
            <a:xfrm>
              <a:off x="5619338" y="1821825"/>
              <a:ext cx="12288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person1</a:t>
              </a:r>
              <a:endParaRPr>
                <a:latin typeface="Consolas"/>
                <a:ea typeface="Consolas"/>
                <a:cs typeface="Consolas"/>
                <a:sym typeface="Consolas"/>
              </a:endParaRPr>
            </a:p>
          </p:txBody>
        </p:sp>
        <p:cxnSp>
          <p:nvCxnSpPr>
            <p:cNvPr id="412" name="Google Shape;412;p56"/>
            <p:cNvCxnSpPr/>
            <p:nvPr/>
          </p:nvCxnSpPr>
          <p:spPr>
            <a:xfrm>
              <a:off x="6233738" y="2182425"/>
              <a:ext cx="0" cy="231900"/>
            </a:xfrm>
            <a:prstGeom prst="straightConnector1">
              <a:avLst/>
            </a:prstGeom>
            <a:noFill/>
            <a:ln w="9525" cap="flat" cmpd="sng">
              <a:solidFill>
                <a:schemeClr val="dk2"/>
              </a:solidFill>
              <a:prstDash val="solid"/>
              <a:round/>
              <a:headEnd type="none" w="med" len="med"/>
              <a:tailEnd type="triangle" w="med" len="med"/>
            </a:ln>
          </p:spPr>
        </p:cxnSp>
      </p:grpSp>
      <p:grpSp>
        <p:nvGrpSpPr>
          <p:cNvPr id="413" name="Google Shape;413;p56"/>
          <p:cNvGrpSpPr/>
          <p:nvPr/>
        </p:nvGrpSpPr>
        <p:grpSpPr>
          <a:xfrm>
            <a:off x="7379588" y="1821825"/>
            <a:ext cx="1228800" cy="592500"/>
            <a:chOff x="7379588" y="1821825"/>
            <a:chExt cx="1228800" cy="592500"/>
          </a:xfrm>
        </p:grpSpPr>
        <p:sp>
          <p:nvSpPr>
            <p:cNvPr id="414" name="Google Shape;414;p56"/>
            <p:cNvSpPr txBox="1"/>
            <p:nvPr/>
          </p:nvSpPr>
          <p:spPr>
            <a:xfrm>
              <a:off x="7379588" y="1821825"/>
              <a:ext cx="12288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person2</a:t>
              </a:r>
              <a:endParaRPr>
                <a:latin typeface="Consolas"/>
                <a:ea typeface="Consolas"/>
                <a:cs typeface="Consolas"/>
                <a:sym typeface="Consolas"/>
              </a:endParaRPr>
            </a:p>
          </p:txBody>
        </p:sp>
        <p:cxnSp>
          <p:nvCxnSpPr>
            <p:cNvPr id="415" name="Google Shape;415;p56"/>
            <p:cNvCxnSpPr/>
            <p:nvPr/>
          </p:nvCxnSpPr>
          <p:spPr>
            <a:xfrm>
              <a:off x="7993988" y="2182425"/>
              <a:ext cx="0" cy="231900"/>
            </a:xfrm>
            <a:prstGeom prst="straightConnector1">
              <a:avLst/>
            </a:prstGeom>
            <a:noFill/>
            <a:ln w="9525" cap="flat" cmpd="sng">
              <a:solidFill>
                <a:schemeClr val="dk2"/>
              </a:solidFill>
              <a:prstDash val="solid"/>
              <a:round/>
              <a:headEnd type="none" w="med" len="med"/>
              <a:tailEnd type="triangle" w="med" len="med"/>
            </a:ln>
          </p:spPr>
        </p:cxnSp>
      </p:grpSp>
      <p:grpSp>
        <p:nvGrpSpPr>
          <p:cNvPr id="416" name="Google Shape;416;p56"/>
          <p:cNvGrpSpPr/>
          <p:nvPr/>
        </p:nvGrpSpPr>
        <p:grpSpPr>
          <a:xfrm>
            <a:off x="5515538" y="2490450"/>
            <a:ext cx="1436400" cy="1038300"/>
            <a:chOff x="5515538" y="2490450"/>
            <a:chExt cx="1436400" cy="1038300"/>
          </a:xfrm>
        </p:grpSpPr>
        <p:sp>
          <p:nvSpPr>
            <p:cNvPr id="417" name="Google Shape;417;p56"/>
            <p:cNvSpPr/>
            <p:nvPr/>
          </p:nvSpPr>
          <p:spPr>
            <a:xfrm>
              <a:off x="5515538" y="2490450"/>
              <a:ext cx="1436400" cy="103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6"/>
            <p:cNvSpPr txBox="1"/>
            <p:nvPr/>
          </p:nvSpPr>
          <p:spPr>
            <a:xfrm>
              <a:off x="5619338" y="2490450"/>
              <a:ext cx="12288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Object</a:t>
              </a:r>
              <a:endParaRPr>
                <a:latin typeface="Consolas"/>
                <a:ea typeface="Consolas"/>
                <a:cs typeface="Consolas"/>
                <a:sym typeface="Consolas"/>
              </a:endParaRPr>
            </a:p>
          </p:txBody>
        </p:sp>
        <p:sp>
          <p:nvSpPr>
            <p:cNvPr id="419" name="Google Shape;419;p56"/>
            <p:cNvSpPr txBox="1"/>
            <p:nvPr/>
          </p:nvSpPr>
          <p:spPr>
            <a:xfrm>
              <a:off x="5586488" y="2870100"/>
              <a:ext cx="12945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name:</a:t>
              </a:r>
              <a:endParaRPr sz="1300">
                <a:latin typeface="Consolas"/>
                <a:ea typeface="Consolas"/>
                <a:cs typeface="Consolas"/>
                <a:sym typeface="Consolas"/>
              </a:endParaRPr>
            </a:p>
            <a:p>
              <a:pPr marL="0" lvl="0" indent="0" algn="ctr" rtl="0">
                <a:spcBef>
                  <a:spcPts val="0"/>
                </a:spcBef>
                <a:spcAft>
                  <a:spcPts val="0"/>
                </a:spcAft>
                <a:buNone/>
              </a:pPr>
              <a:r>
                <a:rPr lang="en" sz="1300">
                  <a:latin typeface="Consolas"/>
                  <a:ea typeface="Consolas"/>
                  <a:cs typeface="Consolas"/>
                  <a:sym typeface="Consolas"/>
                </a:rPr>
                <a:t>“Bill Gates”</a:t>
              </a:r>
              <a:endParaRPr sz="1300">
                <a:latin typeface="Consolas"/>
                <a:ea typeface="Consolas"/>
                <a:cs typeface="Consolas"/>
                <a:sym typeface="Consolas"/>
              </a:endParaRPr>
            </a:p>
          </p:txBody>
        </p:sp>
        <p:cxnSp>
          <p:nvCxnSpPr>
            <p:cNvPr id="420" name="Google Shape;420;p56"/>
            <p:cNvCxnSpPr/>
            <p:nvPr/>
          </p:nvCxnSpPr>
          <p:spPr>
            <a:xfrm>
              <a:off x="5833688" y="2870100"/>
              <a:ext cx="800100" cy="0"/>
            </a:xfrm>
            <a:prstGeom prst="straightConnector1">
              <a:avLst/>
            </a:prstGeom>
            <a:noFill/>
            <a:ln w="9525" cap="flat" cmpd="sng">
              <a:solidFill>
                <a:schemeClr val="dk2"/>
              </a:solidFill>
              <a:prstDash val="solid"/>
              <a:round/>
              <a:headEnd type="none" w="med" len="med"/>
              <a:tailEnd type="none" w="med" len="med"/>
            </a:ln>
          </p:spPr>
        </p:cxnSp>
      </p:grpSp>
      <p:grpSp>
        <p:nvGrpSpPr>
          <p:cNvPr id="421" name="Google Shape;421;p56"/>
          <p:cNvGrpSpPr/>
          <p:nvPr/>
        </p:nvGrpSpPr>
        <p:grpSpPr>
          <a:xfrm>
            <a:off x="7275782" y="2490450"/>
            <a:ext cx="1436400" cy="1038300"/>
            <a:chOff x="7275782" y="2490450"/>
            <a:chExt cx="1436400" cy="1038300"/>
          </a:xfrm>
        </p:grpSpPr>
        <p:sp>
          <p:nvSpPr>
            <p:cNvPr id="422" name="Google Shape;422;p56"/>
            <p:cNvSpPr/>
            <p:nvPr/>
          </p:nvSpPr>
          <p:spPr>
            <a:xfrm>
              <a:off x="7275782" y="2490450"/>
              <a:ext cx="1436400" cy="103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6"/>
            <p:cNvSpPr txBox="1"/>
            <p:nvPr/>
          </p:nvSpPr>
          <p:spPr>
            <a:xfrm>
              <a:off x="7379588" y="2490450"/>
              <a:ext cx="12288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Object</a:t>
              </a:r>
              <a:endParaRPr>
                <a:latin typeface="Consolas"/>
                <a:ea typeface="Consolas"/>
                <a:cs typeface="Consolas"/>
                <a:sym typeface="Consolas"/>
              </a:endParaRPr>
            </a:p>
          </p:txBody>
        </p:sp>
        <p:sp>
          <p:nvSpPr>
            <p:cNvPr id="424" name="Google Shape;424;p56"/>
            <p:cNvSpPr txBox="1"/>
            <p:nvPr/>
          </p:nvSpPr>
          <p:spPr>
            <a:xfrm>
              <a:off x="7346738" y="2870100"/>
              <a:ext cx="12945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name:</a:t>
              </a:r>
              <a:endParaRPr sz="1300">
                <a:latin typeface="Consolas"/>
                <a:ea typeface="Consolas"/>
                <a:cs typeface="Consolas"/>
                <a:sym typeface="Consolas"/>
              </a:endParaRPr>
            </a:p>
            <a:p>
              <a:pPr marL="0" lvl="0" indent="0" algn="ctr" rtl="0">
                <a:spcBef>
                  <a:spcPts val="0"/>
                </a:spcBef>
                <a:spcAft>
                  <a:spcPts val="0"/>
                </a:spcAft>
                <a:buNone/>
              </a:pPr>
              <a:r>
                <a:rPr lang="en" sz="1300">
                  <a:latin typeface="Consolas"/>
                  <a:ea typeface="Consolas"/>
                  <a:cs typeface="Consolas"/>
                  <a:sym typeface="Consolas"/>
                </a:rPr>
                <a:t>“Bill Gates”</a:t>
              </a:r>
              <a:endParaRPr sz="1300">
                <a:latin typeface="Consolas"/>
                <a:ea typeface="Consolas"/>
                <a:cs typeface="Consolas"/>
                <a:sym typeface="Consolas"/>
              </a:endParaRPr>
            </a:p>
          </p:txBody>
        </p:sp>
        <p:cxnSp>
          <p:nvCxnSpPr>
            <p:cNvPr id="425" name="Google Shape;425;p56"/>
            <p:cNvCxnSpPr/>
            <p:nvPr/>
          </p:nvCxnSpPr>
          <p:spPr>
            <a:xfrm>
              <a:off x="7593938" y="2870100"/>
              <a:ext cx="800100" cy="0"/>
            </a:xfrm>
            <a:prstGeom prst="straightConnector1">
              <a:avLst/>
            </a:prstGeom>
            <a:noFill/>
            <a:ln w="9525" cap="flat" cmpd="sng">
              <a:solidFill>
                <a:schemeClr val="dk2"/>
              </a:solidFill>
              <a:prstDash val="solid"/>
              <a:round/>
              <a:headEnd type="none" w="med" len="med"/>
              <a:tailEnd type="none" w="med" len="med"/>
            </a:ln>
          </p:spPr>
        </p:cxnSp>
      </p:grpSp>
      <p:sp>
        <p:nvSpPr>
          <p:cNvPr id="426" name="Google Shape;426;p56"/>
          <p:cNvSpPr txBox="1"/>
          <p:nvPr/>
        </p:nvSpPr>
        <p:spPr>
          <a:xfrm>
            <a:off x="349800" y="3347300"/>
            <a:ext cx="8444400" cy="148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rgbClr val="0A369D"/>
                </a:solidFill>
                <a:latin typeface="Open Sans"/>
                <a:ea typeface="Open Sans"/>
                <a:cs typeface="Open Sans"/>
                <a:sym typeface="Open Sans"/>
              </a:rPr>
              <a:t>=== checks if the </a:t>
            </a:r>
            <a:r>
              <a:rPr lang="en" sz="1600" i="1" dirty="0">
                <a:solidFill>
                  <a:srgbClr val="0A369D"/>
                </a:solidFill>
                <a:latin typeface="Open Sans"/>
                <a:ea typeface="Open Sans"/>
                <a:cs typeface="Open Sans"/>
                <a:sym typeface="Open Sans"/>
              </a:rPr>
              <a:t>references</a:t>
            </a:r>
            <a:r>
              <a:rPr lang="en" sz="1600" dirty="0">
                <a:solidFill>
                  <a:srgbClr val="0A369D"/>
                </a:solidFill>
                <a:latin typeface="Open Sans"/>
                <a:ea typeface="Open Sans"/>
                <a:cs typeface="Open Sans"/>
                <a:sym typeface="Open Sans"/>
              </a:rPr>
              <a:t> are equal.</a:t>
            </a:r>
            <a:endParaRPr sz="1600" dirty="0">
              <a:solidFill>
                <a:srgbClr val="0A369D"/>
              </a:solidFill>
              <a:latin typeface="Open Sans"/>
              <a:ea typeface="Open Sans"/>
              <a:cs typeface="Open Sans"/>
              <a:sym typeface="Open Sans"/>
            </a:endParaRPr>
          </a:p>
          <a:p>
            <a:pPr marL="0" lvl="0" indent="0" algn="l" rtl="0">
              <a:lnSpc>
                <a:spcPct val="115000"/>
              </a:lnSpc>
              <a:spcBef>
                <a:spcPts val="1600"/>
              </a:spcBef>
              <a:spcAft>
                <a:spcPts val="0"/>
              </a:spcAft>
              <a:buClr>
                <a:schemeClr val="dk1"/>
              </a:buClr>
              <a:buSzPts val="1100"/>
              <a:buFont typeface="Arial"/>
              <a:buNone/>
            </a:pPr>
            <a:r>
              <a:rPr lang="en" sz="1600" dirty="0">
                <a:solidFill>
                  <a:srgbClr val="0A369D"/>
                </a:solidFill>
                <a:latin typeface="Open Sans"/>
                <a:ea typeface="Open Sans"/>
                <a:cs typeface="Open Sans"/>
                <a:sym typeface="Open Sans"/>
              </a:rPr>
              <a:t>Two objects created separately are stored separately, so their references are different!</a:t>
            </a:r>
            <a:endParaRPr sz="1600" dirty="0">
              <a:solidFill>
                <a:srgbClr val="0A369D"/>
              </a:solidFill>
              <a:latin typeface="Open Sans"/>
              <a:ea typeface="Open Sans"/>
              <a:cs typeface="Open Sans"/>
              <a:sym typeface="Open Sans"/>
            </a:endParaRPr>
          </a:p>
          <a:p>
            <a:pPr marL="0" lvl="0" indent="0" algn="l" rtl="0">
              <a:lnSpc>
                <a:spcPct val="115000"/>
              </a:lnSpc>
              <a:spcBef>
                <a:spcPts val="1600"/>
              </a:spcBef>
              <a:spcAft>
                <a:spcPts val="1600"/>
              </a:spcAft>
              <a:buClr>
                <a:schemeClr val="dk1"/>
              </a:buClr>
              <a:buSzPts val="1100"/>
              <a:buFont typeface="Arial"/>
              <a:buNone/>
            </a:pPr>
            <a:r>
              <a:rPr lang="en" sz="1600" dirty="0">
                <a:solidFill>
                  <a:srgbClr val="0A369D"/>
                </a:solidFill>
                <a:latin typeface="Open Sans"/>
                <a:ea typeface="Open Sans"/>
                <a:cs typeface="Open Sans"/>
                <a:sym typeface="Open Sans"/>
              </a:rPr>
              <a:t>Same goes for arrays </a:t>
            </a:r>
            <a:r>
              <a:rPr lang="en" sz="1700" dirty="0">
                <a:solidFill>
                  <a:srgbClr val="0A369D"/>
                </a:solidFill>
                <a:latin typeface="Open Sans"/>
                <a:ea typeface="Open Sans"/>
                <a:cs typeface="Open Sans"/>
                <a:sym typeface="Open Sans"/>
              </a:rPr>
              <a:t>– two arrays created separately have different references.</a:t>
            </a:r>
            <a:endParaRPr sz="1600" dirty="0">
              <a:solidFill>
                <a:srgbClr val="0A369D"/>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references</a:t>
            </a:r>
            <a:endParaRPr/>
          </a:p>
        </p:txBody>
      </p:sp>
      <p:sp>
        <p:nvSpPr>
          <p:cNvPr id="432" name="Google Shape;432;p57"/>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Object variables are </a:t>
            </a:r>
            <a:r>
              <a:rPr lang="en" sz="1700" b="1"/>
              <a:t>references</a:t>
            </a:r>
            <a:r>
              <a:rPr lang="en" sz="1700"/>
              <a:t> – they point to where the data is actually stored.</a:t>
            </a:r>
            <a:endParaRPr sz="1700"/>
          </a:p>
        </p:txBody>
      </p:sp>
      <p:pic>
        <p:nvPicPr>
          <p:cNvPr id="433" name="Google Shape;433;p57"/>
          <p:cNvPicPr preferRelativeResize="0"/>
          <p:nvPr/>
        </p:nvPicPr>
        <p:blipFill>
          <a:blip r:embed="rId3">
            <a:alphaModFix/>
          </a:blip>
          <a:stretch>
            <a:fillRect/>
          </a:stretch>
        </p:blipFill>
        <p:spPr>
          <a:xfrm>
            <a:off x="398988" y="1774200"/>
            <a:ext cx="4688924" cy="1388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references</a:t>
            </a:r>
            <a:endParaRPr/>
          </a:p>
        </p:txBody>
      </p:sp>
      <p:sp>
        <p:nvSpPr>
          <p:cNvPr id="439" name="Google Shape;439;p58"/>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Object variables are </a:t>
            </a:r>
            <a:r>
              <a:rPr lang="en" sz="1700" b="1"/>
              <a:t>references</a:t>
            </a:r>
            <a:r>
              <a:rPr lang="en" sz="1700"/>
              <a:t> – they point to where the data is actually stored.</a:t>
            </a:r>
            <a:endParaRPr sz="1700"/>
          </a:p>
        </p:txBody>
      </p:sp>
      <p:pic>
        <p:nvPicPr>
          <p:cNvPr id="440" name="Google Shape;440;p58"/>
          <p:cNvPicPr preferRelativeResize="0"/>
          <p:nvPr/>
        </p:nvPicPr>
        <p:blipFill>
          <a:blip r:embed="rId3">
            <a:alphaModFix/>
          </a:blip>
          <a:stretch>
            <a:fillRect/>
          </a:stretch>
        </p:blipFill>
        <p:spPr>
          <a:xfrm>
            <a:off x="398988" y="1774200"/>
            <a:ext cx="4688924" cy="1388275"/>
          </a:xfrm>
          <a:prstGeom prst="rect">
            <a:avLst/>
          </a:prstGeom>
          <a:noFill/>
          <a:ln>
            <a:noFill/>
          </a:ln>
        </p:spPr>
      </p:pic>
      <p:pic>
        <p:nvPicPr>
          <p:cNvPr id="441" name="Google Shape;441;p58"/>
          <p:cNvPicPr preferRelativeResize="0"/>
          <p:nvPr/>
        </p:nvPicPr>
        <p:blipFill>
          <a:blip r:embed="rId4">
            <a:alphaModFix/>
          </a:blip>
          <a:stretch>
            <a:fillRect/>
          </a:stretch>
        </p:blipFill>
        <p:spPr>
          <a:xfrm>
            <a:off x="399000" y="3370975"/>
            <a:ext cx="4688900" cy="1323480"/>
          </a:xfrm>
          <a:prstGeom prst="rect">
            <a:avLst/>
          </a:prstGeom>
          <a:noFill/>
          <a:ln>
            <a:noFill/>
          </a:ln>
        </p:spPr>
      </p:pic>
      <p:sp>
        <p:nvSpPr>
          <p:cNvPr id="2" name="TextBox 1">
            <a:extLst>
              <a:ext uri="{FF2B5EF4-FFF2-40B4-BE49-F238E27FC236}">
                <a16:creationId xmlns:a16="http://schemas.microsoft.com/office/drawing/2014/main" id="{3C95CC6F-827B-1354-FB9E-63A40DB782A5}"/>
              </a:ext>
            </a:extLst>
          </p:cNvPr>
          <p:cNvSpPr txBox="1"/>
          <p:nvPr/>
        </p:nvSpPr>
        <p:spPr>
          <a:xfrm>
            <a:off x="5159828" y="3683248"/>
            <a:ext cx="1082348" cy="307777"/>
          </a:xfrm>
          <a:prstGeom prst="rect">
            <a:avLst/>
          </a:prstGeom>
          <a:noFill/>
        </p:spPr>
        <p:txBody>
          <a:bodyPr wrap="none" rtlCol="0">
            <a:spAutoFit/>
          </a:bodyPr>
          <a:lstStyle/>
          <a:p>
            <a:r>
              <a:rPr lang="zh-CN" altLang="en-US" dirty="0"/>
              <a:t>类似于别名</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copy arrays and objects</a:t>
            </a:r>
            <a:endParaRPr/>
          </a:p>
        </p:txBody>
      </p:sp>
      <p:sp>
        <p:nvSpPr>
          <p:cNvPr id="447" name="Google Shape;447;p59"/>
          <p:cNvSpPr txBox="1">
            <a:spLocks noGrp="1"/>
          </p:cNvSpPr>
          <p:nvPr>
            <p:ph type="body" idx="1"/>
          </p:nvPr>
        </p:nvSpPr>
        <p:spPr>
          <a:xfrm>
            <a:off x="311700" y="1152475"/>
            <a:ext cx="8520600" cy="1151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It’s not as simple as</a:t>
            </a:r>
            <a:endParaRPr/>
          </a:p>
          <a:p>
            <a:pPr marL="0" lvl="0" indent="0" algn="just" rtl="0">
              <a:spcBef>
                <a:spcPts val="1600"/>
              </a:spcBef>
              <a:spcAft>
                <a:spcPts val="1600"/>
              </a:spcAft>
              <a:buNone/>
            </a:pPr>
            <a:r>
              <a:rPr lang="en"/>
              <a:t>													(Why not?)</a:t>
            </a:r>
            <a:endParaRPr/>
          </a:p>
        </p:txBody>
      </p:sp>
      <p:pic>
        <p:nvPicPr>
          <p:cNvPr id="448" name="Google Shape;448;p59"/>
          <p:cNvPicPr preferRelativeResize="0"/>
          <p:nvPr/>
        </p:nvPicPr>
        <p:blipFill>
          <a:blip r:embed="rId3">
            <a:alphaModFix/>
          </a:blip>
          <a:stretch>
            <a:fillRect/>
          </a:stretch>
        </p:blipFill>
        <p:spPr>
          <a:xfrm>
            <a:off x="2696975" y="1243450"/>
            <a:ext cx="3022118" cy="962025"/>
          </a:xfrm>
          <a:prstGeom prst="rect">
            <a:avLst/>
          </a:prstGeom>
          <a:noFill/>
          <a:ln>
            <a:noFill/>
          </a:ln>
        </p:spPr>
      </p:pic>
      <p:sp>
        <p:nvSpPr>
          <p:cNvPr id="2" name="TextBox 1">
            <a:extLst>
              <a:ext uri="{FF2B5EF4-FFF2-40B4-BE49-F238E27FC236}">
                <a16:creationId xmlns:a16="http://schemas.microsoft.com/office/drawing/2014/main" id="{D85DCB4C-FF36-C74F-AB02-4947C5A55AD8}"/>
              </a:ext>
            </a:extLst>
          </p:cNvPr>
          <p:cNvSpPr txBox="1"/>
          <p:nvPr/>
        </p:nvSpPr>
        <p:spPr>
          <a:xfrm>
            <a:off x="3418114" y="2779486"/>
            <a:ext cx="5147563" cy="307777"/>
          </a:xfrm>
          <a:prstGeom prst="rect">
            <a:avLst/>
          </a:prstGeom>
          <a:noFill/>
        </p:spPr>
        <p:txBody>
          <a:bodyPr wrap="none" rtlCol="0">
            <a:spAutoFit/>
          </a:bodyPr>
          <a:lstStyle/>
          <a:p>
            <a:r>
              <a:rPr lang="en-US" altLang="zh-CN" dirty="0"/>
              <a:t>Changing</a:t>
            </a:r>
            <a:r>
              <a:rPr lang="zh-CN" altLang="en-US" dirty="0"/>
              <a:t> </a:t>
            </a:r>
            <a:r>
              <a:rPr lang="en-US" altLang="zh-CN" dirty="0"/>
              <a:t>the </a:t>
            </a:r>
            <a:r>
              <a:rPr lang="en-US" altLang="zh-CN" dirty="0" err="1"/>
              <a:t>copyarray</a:t>
            </a:r>
            <a:r>
              <a:rPr lang="en-US" altLang="zh-CN" dirty="0"/>
              <a:t> will change the array at the same time</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copy arrays and objects</a:t>
            </a:r>
            <a:endParaRPr/>
          </a:p>
        </p:txBody>
      </p:sp>
      <p:sp>
        <p:nvSpPr>
          <p:cNvPr id="454" name="Google Shape;454;p60"/>
          <p:cNvSpPr txBox="1">
            <a:spLocks noGrp="1"/>
          </p:cNvSpPr>
          <p:nvPr>
            <p:ph type="body" idx="1"/>
          </p:nvPr>
        </p:nvSpPr>
        <p:spPr>
          <a:xfrm>
            <a:off x="311700" y="1152475"/>
            <a:ext cx="8520600" cy="1151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It’s not as simple as</a:t>
            </a:r>
            <a:endParaRPr/>
          </a:p>
          <a:p>
            <a:pPr marL="0" lvl="0" indent="0" algn="just" rtl="0">
              <a:spcBef>
                <a:spcPts val="1600"/>
              </a:spcBef>
              <a:spcAft>
                <a:spcPts val="1600"/>
              </a:spcAft>
              <a:buNone/>
            </a:pPr>
            <a:r>
              <a:rPr lang="en"/>
              <a:t>													(Why not?)</a:t>
            </a:r>
            <a:endParaRPr/>
          </a:p>
        </p:txBody>
      </p:sp>
      <p:pic>
        <p:nvPicPr>
          <p:cNvPr id="455" name="Google Shape;455;p60"/>
          <p:cNvPicPr preferRelativeResize="0"/>
          <p:nvPr/>
        </p:nvPicPr>
        <p:blipFill rotWithShape="1">
          <a:blip r:embed="rId3">
            <a:alphaModFix/>
          </a:blip>
          <a:srcRect t="1447" b="1437"/>
          <a:stretch/>
        </p:blipFill>
        <p:spPr>
          <a:xfrm>
            <a:off x="346438" y="3165050"/>
            <a:ext cx="3507525" cy="962025"/>
          </a:xfrm>
          <a:prstGeom prst="rect">
            <a:avLst/>
          </a:prstGeom>
          <a:noFill/>
          <a:ln>
            <a:noFill/>
          </a:ln>
        </p:spPr>
      </p:pic>
      <p:pic>
        <p:nvPicPr>
          <p:cNvPr id="456" name="Google Shape;456;p60"/>
          <p:cNvPicPr preferRelativeResize="0"/>
          <p:nvPr/>
        </p:nvPicPr>
        <p:blipFill>
          <a:blip r:embed="rId4">
            <a:alphaModFix/>
          </a:blip>
          <a:stretch>
            <a:fillRect/>
          </a:stretch>
        </p:blipFill>
        <p:spPr>
          <a:xfrm>
            <a:off x="4101725" y="3165050"/>
            <a:ext cx="4695825" cy="962025"/>
          </a:xfrm>
          <a:prstGeom prst="rect">
            <a:avLst/>
          </a:prstGeom>
          <a:noFill/>
          <a:ln>
            <a:noFill/>
          </a:ln>
        </p:spPr>
      </p:pic>
      <p:sp>
        <p:nvSpPr>
          <p:cNvPr id="457" name="Google Shape;457;p60"/>
          <p:cNvSpPr txBox="1"/>
          <p:nvPr/>
        </p:nvSpPr>
        <p:spPr>
          <a:xfrm>
            <a:off x="1564550" y="4259575"/>
            <a:ext cx="7233000" cy="46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0A369D"/>
                </a:solidFill>
                <a:latin typeface="Open Sans"/>
                <a:ea typeface="Open Sans"/>
                <a:cs typeface="Open Sans"/>
                <a:sym typeface="Open Sans"/>
              </a:rPr>
              <a:t>You could also manually copy over every item / property. But where’s the fun in that?</a:t>
            </a:r>
            <a:endParaRPr>
              <a:solidFill>
                <a:srgbClr val="0A369D"/>
              </a:solidFill>
              <a:latin typeface="Open Sans"/>
              <a:ea typeface="Open Sans"/>
              <a:cs typeface="Open Sans"/>
              <a:sym typeface="Open Sans"/>
            </a:endParaRPr>
          </a:p>
        </p:txBody>
      </p:sp>
      <p:sp>
        <p:nvSpPr>
          <p:cNvPr id="458" name="Google Shape;458;p60"/>
          <p:cNvSpPr txBox="1">
            <a:spLocks noGrp="1"/>
          </p:cNvSpPr>
          <p:nvPr>
            <p:ph type="body" idx="1"/>
          </p:nvPr>
        </p:nvSpPr>
        <p:spPr>
          <a:xfrm>
            <a:off x="311700" y="2571750"/>
            <a:ext cx="8520600" cy="460800"/>
          </a:xfrm>
          <a:prstGeom prst="rect">
            <a:avLst/>
          </a:prstGeom>
        </p:spPr>
        <p:txBody>
          <a:bodyPr spcFirstLastPara="1" wrap="square" lIns="91425" tIns="91425" rIns="91425" bIns="91425" anchor="t" anchorCtr="0">
            <a:noAutofit/>
          </a:bodyPr>
          <a:lstStyle/>
          <a:p>
            <a:pPr marL="0" lvl="0" indent="0" algn="just" rtl="0">
              <a:lnSpc>
                <a:spcPct val="138000"/>
              </a:lnSpc>
              <a:spcBef>
                <a:spcPts val="0"/>
              </a:spcBef>
              <a:spcAft>
                <a:spcPts val="0"/>
              </a:spcAft>
              <a:buClr>
                <a:schemeClr val="dk1"/>
              </a:buClr>
              <a:buSzPts val="1100"/>
              <a:buFont typeface="Arial"/>
              <a:buNone/>
            </a:pPr>
            <a:r>
              <a:rPr lang="en">
                <a:solidFill>
                  <a:srgbClr val="0A369D"/>
                </a:solidFill>
              </a:rPr>
              <a:t>One way to copy arrays and objects is to use the </a:t>
            </a:r>
            <a:r>
              <a:rPr lang="en" b="1">
                <a:solidFill>
                  <a:srgbClr val="0A369D"/>
                </a:solidFill>
              </a:rPr>
              <a:t>spread</a:t>
            </a:r>
            <a:r>
              <a:rPr lang="en">
                <a:solidFill>
                  <a:srgbClr val="0A369D"/>
                </a:solidFill>
              </a:rPr>
              <a:t> operator (</a:t>
            </a:r>
            <a:r>
              <a:rPr lang="en">
                <a:solidFill>
                  <a:srgbClr val="CC333F"/>
                </a:solidFill>
                <a:latin typeface="Consolas"/>
                <a:ea typeface="Consolas"/>
                <a:cs typeface="Consolas"/>
                <a:sym typeface="Consolas"/>
              </a:rPr>
              <a:t>...</a:t>
            </a:r>
            <a:r>
              <a:rPr lang="en">
                <a:solidFill>
                  <a:srgbClr val="0A369D"/>
                </a:solidFill>
              </a:rPr>
              <a:t>) like so:</a:t>
            </a:r>
            <a:endParaRPr>
              <a:solidFill>
                <a:srgbClr val="0A369D"/>
              </a:solidFill>
            </a:endParaRPr>
          </a:p>
          <a:p>
            <a:pPr marL="0" lvl="0" indent="0" algn="l" rtl="0">
              <a:spcBef>
                <a:spcPts val="1600"/>
              </a:spcBef>
              <a:spcAft>
                <a:spcPts val="0"/>
              </a:spcAft>
              <a:buClr>
                <a:schemeClr val="dk1"/>
              </a:buClr>
              <a:buSzPts val="1100"/>
              <a:buFont typeface="Arial"/>
              <a:buNone/>
            </a:pPr>
            <a:endParaRPr>
              <a:solidFill>
                <a:srgbClr val="0A369D"/>
              </a:solidFill>
            </a:endParaRPr>
          </a:p>
          <a:p>
            <a:pPr marL="0" lvl="0" indent="0" algn="just" rtl="0">
              <a:spcBef>
                <a:spcPts val="0"/>
              </a:spcBef>
              <a:spcAft>
                <a:spcPts val="1600"/>
              </a:spcAft>
              <a:buNone/>
            </a:pPr>
            <a:endParaRPr/>
          </a:p>
        </p:txBody>
      </p:sp>
      <p:pic>
        <p:nvPicPr>
          <p:cNvPr id="459" name="Google Shape;459;p60"/>
          <p:cNvPicPr preferRelativeResize="0"/>
          <p:nvPr/>
        </p:nvPicPr>
        <p:blipFill>
          <a:blip r:embed="rId5">
            <a:alphaModFix/>
          </a:blip>
          <a:stretch>
            <a:fillRect/>
          </a:stretch>
        </p:blipFill>
        <p:spPr>
          <a:xfrm>
            <a:off x="2696975" y="1243450"/>
            <a:ext cx="3022118" cy="9620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1"/>
          <p:cNvSpPr txBox="1">
            <a:spLocks noGrp="1"/>
          </p:cNvSpPr>
          <p:nvPr>
            <p:ph type="ctrTitle"/>
          </p:nvPr>
        </p:nvSpPr>
        <p:spPr>
          <a:xfrm>
            <a:off x="311700" y="2192550"/>
            <a:ext cx="8520600" cy="7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Questions?</a:t>
            </a:r>
            <a:endParaRPr sz="4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Functions</a:t>
            </a:r>
            <a:endParaRPr/>
          </a:p>
        </p:txBody>
      </p:sp>
      <p:sp>
        <p:nvSpPr>
          <p:cNvPr id="470" name="Google Shape;470;p62"/>
          <p:cNvSpPr/>
          <p:nvPr/>
        </p:nvSpPr>
        <p:spPr>
          <a:xfrm>
            <a:off x="3391800" y="1331675"/>
            <a:ext cx="2360400" cy="7398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Open Sans"/>
                <a:ea typeface="Open Sans"/>
                <a:cs typeface="Open Sans"/>
                <a:sym typeface="Open Sans"/>
              </a:rPr>
              <a:t>Do something</a:t>
            </a:r>
            <a:endParaRPr sz="1600">
              <a:latin typeface="Open Sans"/>
              <a:ea typeface="Open Sans"/>
              <a:cs typeface="Open Sans"/>
              <a:sym typeface="Open Sans"/>
            </a:endParaRPr>
          </a:p>
        </p:txBody>
      </p:sp>
      <p:sp>
        <p:nvSpPr>
          <p:cNvPr id="471" name="Google Shape;471;p62"/>
          <p:cNvSpPr txBox="1"/>
          <p:nvPr/>
        </p:nvSpPr>
        <p:spPr>
          <a:xfrm>
            <a:off x="6347675" y="1258075"/>
            <a:ext cx="2415000" cy="1169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a:solidFill>
                  <a:srgbClr val="0A369D"/>
                </a:solidFill>
                <a:latin typeface="Open Sans"/>
                <a:ea typeface="Open Sans"/>
                <a:cs typeface="Open Sans"/>
                <a:sym typeface="Open Sans"/>
              </a:rPr>
              <a:t>Sometimes, we want the function to </a:t>
            </a:r>
            <a:r>
              <a:rPr lang="en" sz="1600" b="1">
                <a:solidFill>
                  <a:srgbClr val="0A369D"/>
                </a:solidFill>
                <a:latin typeface="Open Sans"/>
                <a:ea typeface="Open Sans"/>
                <a:cs typeface="Open Sans"/>
                <a:sym typeface="Open Sans"/>
              </a:rPr>
              <a:t>return</a:t>
            </a:r>
            <a:r>
              <a:rPr lang="en" sz="1600">
                <a:solidFill>
                  <a:srgbClr val="0A369D"/>
                </a:solidFill>
                <a:latin typeface="Open Sans"/>
                <a:ea typeface="Open Sans"/>
                <a:cs typeface="Open Sans"/>
                <a:sym typeface="Open Sans"/>
              </a:rPr>
              <a:t> an output value.</a:t>
            </a:r>
            <a:endParaRPr/>
          </a:p>
        </p:txBody>
      </p:sp>
      <p:sp>
        <p:nvSpPr>
          <p:cNvPr id="472" name="Google Shape;472;p62"/>
          <p:cNvSpPr/>
          <p:nvPr/>
        </p:nvSpPr>
        <p:spPr>
          <a:xfrm>
            <a:off x="1317300" y="1412375"/>
            <a:ext cx="1362300" cy="5727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Open Sans"/>
                <a:ea typeface="Open Sans"/>
                <a:cs typeface="Open Sans"/>
                <a:sym typeface="Open Sans"/>
              </a:rPr>
              <a:t>Input(s)</a:t>
            </a:r>
            <a:endParaRPr sz="1600">
              <a:latin typeface="Open Sans"/>
              <a:ea typeface="Open Sans"/>
              <a:cs typeface="Open Sans"/>
              <a:sym typeface="Open Sans"/>
            </a:endParaRPr>
          </a:p>
        </p:txBody>
      </p:sp>
      <p:cxnSp>
        <p:nvCxnSpPr>
          <p:cNvPr id="473" name="Google Shape;473;p62"/>
          <p:cNvCxnSpPr>
            <a:endCxn id="470" idx="1"/>
          </p:cNvCxnSpPr>
          <p:nvPr/>
        </p:nvCxnSpPr>
        <p:spPr>
          <a:xfrm>
            <a:off x="2679600" y="1695875"/>
            <a:ext cx="712200" cy="57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does it go?</a:t>
            </a:r>
            <a:endParaRPr/>
          </a:p>
        </p:txBody>
      </p:sp>
      <p:sp>
        <p:nvSpPr>
          <p:cNvPr id="91" name="Google Shape;91;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t>Where can we run JavaScript code?</a:t>
            </a:r>
            <a:endParaRPr sz="1400"/>
          </a:p>
          <a:p>
            <a:pPr marL="0" lvl="0" indent="0" algn="l" rtl="0">
              <a:lnSpc>
                <a:spcPct val="115000"/>
              </a:lnSpc>
              <a:spcBef>
                <a:spcPts val="0"/>
              </a:spcBef>
              <a:spcAft>
                <a:spcPts val="0"/>
              </a:spcAft>
              <a:buNone/>
            </a:pPr>
            <a:endParaRPr sz="1400"/>
          </a:p>
          <a:p>
            <a:pPr marL="457200" lvl="0" indent="-317500" algn="l" rtl="0">
              <a:lnSpc>
                <a:spcPct val="115000"/>
              </a:lnSpc>
              <a:spcBef>
                <a:spcPts val="0"/>
              </a:spcBef>
              <a:spcAft>
                <a:spcPts val="0"/>
              </a:spcAft>
              <a:buSzPts val="1400"/>
              <a:buAutoNum type="arabicPeriod"/>
            </a:pPr>
            <a:r>
              <a:rPr lang="en" sz="1400"/>
              <a:t>The browser console</a:t>
            </a:r>
            <a:endParaRPr sz="1400"/>
          </a:p>
          <a:p>
            <a:pPr marL="914400" lvl="1" indent="-317500" algn="l" rtl="0">
              <a:lnSpc>
                <a:spcPct val="115000"/>
              </a:lnSpc>
              <a:spcBef>
                <a:spcPts val="1600"/>
              </a:spcBef>
              <a:spcAft>
                <a:spcPts val="0"/>
              </a:spcAft>
              <a:buSzPts val="1400"/>
              <a:buAutoNum type="alphaLcPeriod"/>
            </a:pPr>
            <a:r>
              <a:rPr lang="en"/>
              <a:t>Windows</a:t>
            </a:r>
            <a:endParaRPr/>
          </a:p>
          <a:p>
            <a:pPr marL="1371600" lvl="2" indent="-317500" algn="l" rtl="0">
              <a:lnSpc>
                <a:spcPct val="115000"/>
              </a:lnSpc>
              <a:spcBef>
                <a:spcPts val="0"/>
              </a:spcBef>
              <a:spcAft>
                <a:spcPts val="0"/>
              </a:spcAft>
              <a:buSzPts val="1400"/>
              <a:buAutoNum type="romanLcPeriod"/>
            </a:pPr>
            <a:r>
              <a:rPr lang="en"/>
              <a:t>Chrome: Ctrl + Shift + J</a:t>
            </a:r>
            <a:endParaRPr/>
          </a:p>
          <a:p>
            <a:pPr marL="1371600" lvl="2" indent="-317500" algn="l" rtl="0">
              <a:lnSpc>
                <a:spcPct val="115000"/>
              </a:lnSpc>
              <a:spcBef>
                <a:spcPts val="1600"/>
              </a:spcBef>
              <a:spcAft>
                <a:spcPts val="0"/>
              </a:spcAft>
              <a:buSzPts val="1400"/>
              <a:buAutoNum type="romanLcPeriod"/>
            </a:pPr>
            <a:r>
              <a:rPr lang="en"/>
              <a:t>Firefox: Ctrl + Shift + J</a:t>
            </a:r>
            <a:endParaRPr/>
          </a:p>
          <a:p>
            <a:pPr marL="914400" lvl="1" indent="-317500" algn="l" rtl="0">
              <a:lnSpc>
                <a:spcPct val="115000"/>
              </a:lnSpc>
              <a:spcBef>
                <a:spcPts val="1600"/>
              </a:spcBef>
              <a:spcAft>
                <a:spcPts val="0"/>
              </a:spcAft>
              <a:buSzPts val="1400"/>
              <a:buAutoNum type="alphaLcPeriod"/>
            </a:pPr>
            <a:r>
              <a:rPr lang="en"/>
              <a:t>Mac</a:t>
            </a:r>
            <a:endParaRPr/>
          </a:p>
          <a:p>
            <a:pPr marL="1371600" lvl="2" indent="-317500" algn="l" rtl="0">
              <a:lnSpc>
                <a:spcPct val="115000"/>
              </a:lnSpc>
              <a:spcBef>
                <a:spcPts val="0"/>
              </a:spcBef>
              <a:spcAft>
                <a:spcPts val="0"/>
              </a:spcAft>
              <a:buSzPts val="1400"/>
              <a:buAutoNum type="romanLcPeriod"/>
            </a:pPr>
            <a:r>
              <a:rPr lang="en"/>
              <a:t>Chrome: Cmd + Option + J</a:t>
            </a:r>
            <a:endParaRPr/>
          </a:p>
          <a:p>
            <a:pPr marL="1371600" lvl="2" indent="-317500" algn="l" rtl="0">
              <a:lnSpc>
                <a:spcPct val="115000"/>
              </a:lnSpc>
              <a:spcBef>
                <a:spcPts val="0"/>
              </a:spcBef>
              <a:spcAft>
                <a:spcPts val="0"/>
              </a:spcAft>
              <a:buSzPts val="1400"/>
              <a:buAutoNum type="romanLcPeriod"/>
            </a:pPr>
            <a:r>
              <a:rPr lang="en"/>
              <a:t>Firefox: Cmd + Shift + J </a:t>
            </a:r>
            <a:br>
              <a:rPr lang="en"/>
            </a:br>
            <a:endParaRPr/>
          </a:p>
          <a:p>
            <a:pPr marL="457200" lvl="0" indent="-317500" algn="l" rtl="0">
              <a:lnSpc>
                <a:spcPct val="115000"/>
              </a:lnSpc>
              <a:spcBef>
                <a:spcPts val="0"/>
              </a:spcBef>
              <a:spcAft>
                <a:spcPts val="0"/>
              </a:spcAft>
              <a:buSzPts val="1400"/>
              <a:buAutoNum type="arabicPeriod"/>
            </a:pPr>
            <a:r>
              <a:rPr lang="en" sz="1400"/>
              <a:t>Tied to our HTML file (more on that later!)</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Functions</a:t>
            </a:r>
            <a:endParaRPr/>
          </a:p>
        </p:txBody>
      </p:sp>
      <p:sp>
        <p:nvSpPr>
          <p:cNvPr id="479" name="Google Shape;479;p63"/>
          <p:cNvSpPr/>
          <p:nvPr/>
        </p:nvSpPr>
        <p:spPr>
          <a:xfrm>
            <a:off x="3391800" y="1331675"/>
            <a:ext cx="2360400" cy="7398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Open Sans"/>
                <a:ea typeface="Open Sans"/>
                <a:cs typeface="Open Sans"/>
                <a:sym typeface="Open Sans"/>
              </a:rPr>
              <a:t>Do something</a:t>
            </a:r>
            <a:endParaRPr sz="1600">
              <a:latin typeface="Open Sans"/>
              <a:ea typeface="Open Sans"/>
              <a:cs typeface="Open Sans"/>
              <a:sym typeface="Open Sans"/>
            </a:endParaRPr>
          </a:p>
        </p:txBody>
      </p:sp>
      <p:sp>
        <p:nvSpPr>
          <p:cNvPr id="480" name="Google Shape;480;p63"/>
          <p:cNvSpPr txBox="1"/>
          <p:nvPr/>
        </p:nvSpPr>
        <p:spPr>
          <a:xfrm>
            <a:off x="6347675" y="1258075"/>
            <a:ext cx="2415000" cy="1169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a:solidFill>
                  <a:srgbClr val="0A369D"/>
                </a:solidFill>
                <a:latin typeface="Open Sans"/>
                <a:ea typeface="Open Sans"/>
                <a:cs typeface="Open Sans"/>
                <a:sym typeface="Open Sans"/>
              </a:rPr>
              <a:t>Sometimes, we want the function to </a:t>
            </a:r>
            <a:r>
              <a:rPr lang="en" sz="1600" b="1">
                <a:solidFill>
                  <a:srgbClr val="0A369D"/>
                </a:solidFill>
                <a:latin typeface="Open Sans"/>
                <a:ea typeface="Open Sans"/>
                <a:cs typeface="Open Sans"/>
                <a:sym typeface="Open Sans"/>
              </a:rPr>
              <a:t>return</a:t>
            </a:r>
            <a:r>
              <a:rPr lang="en" sz="1600">
                <a:solidFill>
                  <a:srgbClr val="0A369D"/>
                </a:solidFill>
                <a:latin typeface="Open Sans"/>
                <a:ea typeface="Open Sans"/>
                <a:cs typeface="Open Sans"/>
                <a:sym typeface="Open Sans"/>
              </a:rPr>
              <a:t> an output value.</a:t>
            </a:r>
            <a:endParaRPr/>
          </a:p>
        </p:txBody>
      </p:sp>
      <p:sp>
        <p:nvSpPr>
          <p:cNvPr id="481" name="Google Shape;481;p63"/>
          <p:cNvSpPr txBox="1"/>
          <p:nvPr/>
        </p:nvSpPr>
        <p:spPr>
          <a:xfrm>
            <a:off x="1317300" y="3035950"/>
            <a:ext cx="5991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800">
                <a:solidFill>
                  <a:srgbClr val="CC333F"/>
                </a:solidFill>
                <a:latin typeface="Consolas"/>
                <a:ea typeface="Consolas"/>
                <a:cs typeface="Consolas"/>
                <a:sym typeface="Consolas"/>
              </a:rPr>
              <a:t>(parameters) =&gt; { body }</a:t>
            </a:r>
            <a:endParaRPr/>
          </a:p>
        </p:txBody>
      </p:sp>
      <p:sp>
        <p:nvSpPr>
          <p:cNvPr id="482" name="Google Shape;482;p63"/>
          <p:cNvSpPr/>
          <p:nvPr/>
        </p:nvSpPr>
        <p:spPr>
          <a:xfrm>
            <a:off x="1317300" y="1412375"/>
            <a:ext cx="1362300" cy="5727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Open Sans"/>
                <a:ea typeface="Open Sans"/>
                <a:cs typeface="Open Sans"/>
                <a:sym typeface="Open Sans"/>
              </a:rPr>
              <a:t>Input(s)</a:t>
            </a:r>
            <a:endParaRPr sz="1600">
              <a:latin typeface="Open Sans"/>
              <a:ea typeface="Open Sans"/>
              <a:cs typeface="Open Sans"/>
              <a:sym typeface="Open Sans"/>
            </a:endParaRPr>
          </a:p>
        </p:txBody>
      </p:sp>
      <p:cxnSp>
        <p:nvCxnSpPr>
          <p:cNvPr id="483" name="Google Shape;483;p63"/>
          <p:cNvCxnSpPr>
            <a:endCxn id="479" idx="1"/>
          </p:cNvCxnSpPr>
          <p:nvPr/>
        </p:nvCxnSpPr>
        <p:spPr>
          <a:xfrm>
            <a:off x="2679600" y="1695875"/>
            <a:ext cx="712200" cy="5700"/>
          </a:xfrm>
          <a:prstGeom prst="straightConnector1">
            <a:avLst/>
          </a:prstGeom>
          <a:noFill/>
          <a:ln w="28575" cap="flat" cmpd="sng">
            <a:solidFill>
              <a:schemeClr val="dk2"/>
            </a:solidFill>
            <a:prstDash val="solid"/>
            <a:round/>
            <a:headEnd type="none" w="med" len="med"/>
            <a:tailEnd type="triangle" w="med" len="med"/>
          </a:ln>
        </p:spPr>
      </p:cxnSp>
      <p:sp>
        <p:nvSpPr>
          <p:cNvPr id="484" name="Google Shape;484;p63"/>
          <p:cNvSpPr txBox="1"/>
          <p:nvPr/>
        </p:nvSpPr>
        <p:spPr>
          <a:xfrm>
            <a:off x="1317300" y="2574238"/>
            <a:ext cx="6764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A369D"/>
                </a:solidFill>
                <a:latin typeface="Open Sans"/>
                <a:ea typeface="Open Sans"/>
                <a:cs typeface="Open Sans"/>
                <a:sym typeface="Open Sans"/>
              </a:rPr>
              <a:t>JS Function Syntax:</a:t>
            </a:r>
            <a:endParaRPr sz="1800">
              <a:solidFill>
                <a:srgbClr val="0A369D"/>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Functions</a:t>
            </a:r>
            <a:endParaRPr/>
          </a:p>
        </p:txBody>
      </p:sp>
      <p:sp>
        <p:nvSpPr>
          <p:cNvPr id="490" name="Google Shape;490;p64"/>
          <p:cNvSpPr/>
          <p:nvPr/>
        </p:nvSpPr>
        <p:spPr>
          <a:xfrm>
            <a:off x="3391800" y="1331675"/>
            <a:ext cx="2360400" cy="7398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Open Sans"/>
                <a:ea typeface="Open Sans"/>
                <a:cs typeface="Open Sans"/>
                <a:sym typeface="Open Sans"/>
              </a:rPr>
              <a:t>Do something</a:t>
            </a:r>
            <a:endParaRPr sz="1600">
              <a:latin typeface="Open Sans"/>
              <a:ea typeface="Open Sans"/>
              <a:cs typeface="Open Sans"/>
              <a:sym typeface="Open Sans"/>
            </a:endParaRPr>
          </a:p>
        </p:txBody>
      </p:sp>
      <p:sp>
        <p:nvSpPr>
          <p:cNvPr id="491" name="Google Shape;491;p64"/>
          <p:cNvSpPr txBox="1"/>
          <p:nvPr/>
        </p:nvSpPr>
        <p:spPr>
          <a:xfrm>
            <a:off x="6347675" y="1258075"/>
            <a:ext cx="2415000" cy="1169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a:solidFill>
                  <a:srgbClr val="0A369D"/>
                </a:solidFill>
                <a:latin typeface="Open Sans"/>
                <a:ea typeface="Open Sans"/>
                <a:cs typeface="Open Sans"/>
                <a:sym typeface="Open Sans"/>
              </a:rPr>
              <a:t>Sometimes, we want the function to </a:t>
            </a:r>
            <a:r>
              <a:rPr lang="en" sz="1600" b="1">
                <a:solidFill>
                  <a:srgbClr val="0A369D"/>
                </a:solidFill>
                <a:latin typeface="Open Sans"/>
                <a:ea typeface="Open Sans"/>
                <a:cs typeface="Open Sans"/>
                <a:sym typeface="Open Sans"/>
              </a:rPr>
              <a:t>return</a:t>
            </a:r>
            <a:r>
              <a:rPr lang="en" sz="1600">
                <a:solidFill>
                  <a:srgbClr val="0A369D"/>
                </a:solidFill>
                <a:latin typeface="Open Sans"/>
                <a:ea typeface="Open Sans"/>
                <a:cs typeface="Open Sans"/>
                <a:sym typeface="Open Sans"/>
              </a:rPr>
              <a:t> an output value.</a:t>
            </a:r>
            <a:endParaRPr/>
          </a:p>
        </p:txBody>
      </p:sp>
      <p:sp>
        <p:nvSpPr>
          <p:cNvPr id="492" name="Google Shape;492;p64"/>
          <p:cNvSpPr txBox="1"/>
          <p:nvPr/>
        </p:nvSpPr>
        <p:spPr>
          <a:xfrm>
            <a:off x="1317300" y="3035950"/>
            <a:ext cx="5991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800">
                <a:solidFill>
                  <a:srgbClr val="CC333F"/>
                </a:solidFill>
                <a:latin typeface="Consolas"/>
                <a:ea typeface="Consolas"/>
                <a:cs typeface="Consolas"/>
                <a:sym typeface="Consolas"/>
              </a:rPr>
              <a:t>(parameters) =&gt; { body }</a:t>
            </a:r>
            <a:endParaRPr/>
          </a:p>
        </p:txBody>
      </p:sp>
      <p:sp>
        <p:nvSpPr>
          <p:cNvPr id="493" name="Google Shape;493;p64"/>
          <p:cNvSpPr/>
          <p:nvPr/>
        </p:nvSpPr>
        <p:spPr>
          <a:xfrm>
            <a:off x="1317300" y="1412375"/>
            <a:ext cx="1362300" cy="5727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Open Sans"/>
                <a:ea typeface="Open Sans"/>
                <a:cs typeface="Open Sans"/>
                <a:sym typeface="Open Sans"/>
              </a:rPr>
              <a:t>Input(s)</a:t>
            </a:r>
            <a:endParaRPr sz="1600">
              <a:latin typeface="Open Sans"/>
              <a:ea typeface="Open Sans"/>
              <a:cs typeface="Open Sans"/>
              <a:sym typeface="Open Sans"/>
            </a:endParaRPr>
          </a:p>
        </p:txBody>
      </p:sp>
      <p:cxnSp>
        <p:nvCxnSpPr>
          <p:cNvPr id="494" name="Google Shape;494;p64"/>
          <p:cNvCxnSpPr>
            <a:endCxn id="490" idx="1"/>
          </p:cNvCxnSpPr>
          <p:nvPr/>
        </p:nvCxnSpPr>
        <p:spPr>
          <a:xfrm>
            <a:off x="2679600" y="1695875"/>
            <a:ext cx="712200" cy="5700"/>
          </a:xfrm>
          <a:prstGeom prst="straightConnector1">
            <a:avLst/>
          </a:prstGeom>
          <a:noFill/>
          <a:ln w="28575" cap="flat" cmpd="sng">
            <a:solidFill>
              <a:schemeClr val="dk2"/>
            </a:solidFill>
            <a:prstDash val="solid"/>
            <a:round/>
            <a:headEnd type="none" w="med" len="med"/>
            <a:tailEnd type="triangle" w="med" len="med"/>
          </a:ln>
        </p:spPr>
      </p:cxnSp>
      <p:sp>
        <p:nvSpPr>
          <p:cNvPr id="495" name="Google Shape;495;p64"/>
          <p:cNvSpPr txBox="1"/>
          <p:nvPr/>
        </p:nvSpPr>
        <p:spPr>
          <a:xfrm>
            <a:off x="1317300" y="2574238"/>
            <a:ext cx="6764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A369D"/>
                </a:solidFill>
                <a:latin typeface="Open Sans"/>
                <a:ea typeface="Open Sans"/>
                <a:cs typeface="Open Sans"/>
                <a:sym typeface="Open Sans"/>
              </a:rPr>
              <a:t>JS Function Syntax:</a:t>
            </a:r>
            <a:endParaRPr sz="1800">
              <a:solidFill>
                <a:srgbClr val="0A369D"/>
              </a:solidFill>
              <a:latin typeface="Open Sans"/>
              <a:ea typeface="Open Sans"/>
              <a:cs typeface="Open Sans"/>
              <a:sym typeface="Open Sans"/>
            </a:endParaRPr>
          </a:p>
        </p:txBody>
      </p:sp>
      <p:sp>
        <p:nvSpPr>
          <p:cNvPr id="496" name="Google Shape;496;p64"/>
          <p:cNvSpPr/>
          <p:nvPr/>
        </p:nvSpPr>
        <p:spPr>
          <a:xfrm>
            <a:off x="4261050" y="3896550"/>
            <a:ext cx="1718700" cy="7398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CC333F"/>
                </a:solidFill>
                <a:latin typeface="Consolas"/>
                <a:ea typeface="Consolas"/>
                <a:cs typeface="Consolas"/>
                <a:sym typeface="Consolas"/>
              </a:rPr>
              <a:t>{ body }</a:t>
            </a:r>
            <a:endParaRPr sz="1600">
              <a:latin typeface="Open Sans"/>
              <a:ea typeface="Open Sans"/>
              <a:cs typeface="Open Sans"/>
              <a:sym typeface="Open Sans"/>
            </a:endParaRPr>
          </a:p>
        </p:txBody>
      </p:sp>
      <p:sp>
        <p:nvSpPr>
          <p:cNvPr id="497" name="Google Shape;497;p64"/>
          <p:cNvSpPr/>
          <p:nvPr/>
        </p:nvSpPr>
        <p:spPr>
          <a:xfrm>
            <a:off x="1035750" y="3936900"/>
            <a:ext cx="2513100" cy="6591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CC333F"/>
                </a:solidFill>
                <a:latin typeface="Consolas"/>
                <a:ea typeface="Consolas"/>
                <a:cs typeface="Consolas"/>
                <a:sym typeface="Consolas"/>
              </a:rPr>
              <a:t>(parameters)</a:t>
            </a:r>
            <a:endParaRPr sz="1600">
              <a:latin typeface="Open Sans"/>
              <a:ea typeface="Open Sans"/>
              <a:cs typeface="Open Sans"/>
              <a:sym typeface="Open Sans"/>
            </a:endParaRPr>
          </a:p>
        </p:txBody>
      </p:sp>
      <p:cxnSp>
        <p:nvCxnSpPr>
          <p:cNvPr id="498" name="Google Shape;498;p64"/>
          <p:cNvCxnSpPr>
            <a:endCxn id="496" idx="1"/>
          </p:cNvCxnSpPr>
          <p:nvPr/>
        </p:nvCxnSpPr>
        <p:spPr>
          <a:xfrm>
            <a:off x="3548850" y="4260750"/>
            <a:ext cx="712200" cy="5700"/>
          </a:xfrm>
          <a:prstGeom prst="straightConnector1">
            <a:avLst/>
          </a:prstGeom>
          <a:noFill/>
          <a:ln w="28575" cap="flat" cmpd="sng">
            <a:solidFill>
              <a:schemeClr val="dk2"/>
            </a:solidFill>
            <a:prstDash val="solid"/>
            <a:round/>
            <a:headEnd type="none" w="med" len="med"/>
            <a:tailEnd type="triangle" w="med" len="med"/>
          </a:ln>
        </p:spPr>
      </p:cxnSp>
      <p:sp>
        <p:nvSpPr>
          <p:cNvPr id="499" name="Google Shape;499;p64"/>
          <p:cNvSpPr txBox="1"/>
          <p:nvPr/>
        </p:nvSpPr>
        <p:spPr>
          <a:xfrm>
            <a:off x="3658350" y="3804750"/>
            <a:ext cx="49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Clr>
                <a:schemeClr val="dk1"/>
              </a:buClr>
              <a:buSzPts val="1100"/>
              <a:buFont typeface="Arial"/>
              <a:buNone/>
            </a:pPr>
            <a:r>
              <a:rPr lang="en" sz="1800">
                <a:solidFill>
                  <a:srgbClr val="CC333F"/>
                </a:solidFill>
                <a:latin typeface="Consolas"/>
                <a:ea typeface="Consolas"/>
                <a:cs typeface="Consolas"/>
                <a:sym typeface="Consolas"/>
              </a:rPr>
              <a:t>=&gt;</a:t>
            </a:r>
            <a:endParaRPr sz="1800">
              <a:solidFill>
                <a:srgbClr val="0A369D"/>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5"/>
          <p:cNvSpPr/>
          <p:nvPr/>
        </p:nvSpPr>
        <p:spPr>
          <a:xfrm>
            <a:off x="4609050" y="2427650"/>
            <a:ext cx="3155700" cy="11529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CC333F"/>
                </a:solidFill>
                <a:latin typeface="Consolas"/>
                <a:ea typeface="Consolas"/>
                <a:cs typeface="Consolas"/>
                <a:sym typeface="Consolas"/>
              </a:rPr>
              <a:t>{ const tempFahrenheit = tempCelsius * 9/5 + 32;</a:t>
            </a:r>
            <a:endParaRPr sz="1600">
              <a:solidFill>
                <a:srgbClr val="CC333F"/>
              </a:solidFill>
              <a:latin typeface="Consolas"/>
              <a:ea typeface="Consolas"/>
              <a:cs typeface="Consolas"/>
              <a:sym typeface="Consolas"/>
            </a:endParaRPr>
          </a:p>
          <a:p>
            <a:pPr marL="0" lvl="0" indent="0" algn="l" rtl="0">
              <a:spcBef>
                <a:spcPts val="0"/>
              </a:spcBef>
              <a:spcAft>
                <a:spcPts val="0"/>
              </a:spcAft>
              <a:buNone/>
            </a:pPr>
            <a:r>
              <a:rPr lang="en" sz="1600">
                <a:solidFill>
                  <a:srgbClr val="CC333F"/>
                </a:solidFill>
                <a:latin typeface="Consolas"/>
                <a:ea typeface="Consolas"/>
                <a:cs typeface="Consolas"/>
                <a:sym typeface="Consolas"/>
              </a:rPr>
              <a:t>return tempFahrenheit; }</a:t>
            </a:r>
            <a:endParaRPr>
              <a:latin typeface="Open Sans"/>
              <a:ea typeface="Open Sans"/>
              <a:cs typeface="Open Sans"/>
              <a:sym typeface="Open Sans"/>
            </a:endParaRPr>
          </a:p>
        </p:txBody>
      </p:sp>
      <p:sp>
        <p:nvSpPr>
          <p:cNvPr id="505" name="Google Shape;505;p65"/>
          <p:cNvSpPr/>
          <p:nvPr/>
        </p:nvSpPr>
        <p:spPr>
          <a:xfrm>
            <a:off x="1235350" y="2674550"/>
            <a:ext cx="2661300" cy="6591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CC333F"/>
                </a:solidFill>
                <a:latin typeface="Consolas"/>
                <a:ea typeface="Consolas"/>
                <a:cs typeface="Consolas"/>
                <a:sym typeface="Consolas"/>
              </a:rPr>
              <a:t>(tempCelsius)</a:t>
            </a:r>
            <a:endParaRPr sz="1600">
              <a:latin typeface="Open Sans"/>
              <a:ea typeface="Open Sans"/>
              <a:cs typeface="Open Sans"/>
              <a:sym typeface="Open Sans"/>
            </a:endParaRPr>
          </a:p>
        </p:txBody>
      </p:sp>
      <p:sp>
        <p:nvSpPr>
          <p:cNvPr id="506" name="Google Shape;506;p65"/>
          <p:cNvSpPr txBox="1"/>
          <p:nvPr/>
        </p:nvSpPr>
        <p:spPr>
          <a:xfrm>
            <a:off x="4006250" y="2542400"/>
            <a:ext cx="49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800">
                <a:solidFill>
                  <a:srgbClr val="CC333F"/>
                </a:solidFill>
                <a:latin typeface="Consolas"/>
                <a:ea typeface="Consolas"/>
                <a:cs typeface="Consolas"/>
                <a:sym typeface="Consolas"/>
              </a:rPr>
              <a:t>=&gt;</a:t>
            </a:r>
            <a:endParaRPr sz="1800">
              <a:solidFill>
                <a:srgbClr val="0A369D"/>
              </a:solidFill>
              <a:latin typeface="Open Sans"/>
              <a:ea typeface="Open Sans"/>
              <a:cs typeface="Open Sans"/>
              <a:sym typeface="Open Sans"/>
            </a:endParaRPr>
          </a:p>
        </p:txBody>
      </p:sp>
      <p:cxnSp>
        <p:nvCxnSpPr>
          <p:cNvPr id="507" name="Google Shape;507;p65"/>
          <p:cNvCxnSpPr/>
          <p:nvPr/>
        </p:nvCxnSpPr>
        <p:spPr>
          <a:xfrm>
            <a:off x="3896750" y="2998400"/>
            <a:ext cx="712200" cy="5700"/>
          </a:xfrm>
          <a:prstGeom prst="straightConnector1">
            <a:avLst/>
          </a:prstGeom>
          <a:noFill/>
          <a:ln w="28575" cap="flat" cmpd="sng">
            <a:solidFill>
              <a:schemeClr val="dk2"/>
            </a:solidFill>
            <a:prstDash val="solid"/>
            <a:round/>
            <a:headEnd type="none" w="med" len="med"/>
            <a:tailEnd type="triangle" w="med" len="med"/>
          </a:ln>
        </p:spPr>
      </p:cxnSp>
      <p:pic>
        <p:nvPicPr>
          <p:cNvPr id="508" name="Google Shape;508;p65"/>
          <p:cNvPicPr preferRelativeResize="0"/>
          <p:nvPr/>
        </p:nvPicPr>
        <p:blipFill>
          <a:blip r:embed="rId3">
            <a:alphaModFix/>
          </a:blip>
          <a:stretch>
            <a:fillRect/>
          </a:stretch>
        </p:blipFill>
        <p:spPr>
          <a:xfrm>
            <a:off x="2221025" y="950950"/>
            <a:ext cx="4838700" cy="10191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6"/>
          <p:cNvSpPr/>
          <p:nvPr/>
        </p:nvSpPr>
        <p:spPr>
          <a:xfrm>
            <a:off x="2933188" y="1484050"/>
            <a:ext cx="6000900" cy="14328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4" name="Google Shape;514;p66"/>
          <p:cNvSpPr/>
          <p:nvPr/>
        </p:nvSpPr>
        <p:spPr>
          <a:xfrm>
            <a:off x="6020989" y="1734525"/>
            <a:ext cx="2701500" cy="9120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marL="0" lvl="0" indent="0" algn="l" rtl="0">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15" name="Google Shape;515;p66"/>
          <p:cNvSpPr/>
          <p:nvPr/>
        </p:nvSpPr>
        <p:spPr>
          <a:xfrm>
            <a:off x="3132788" y="1929856"/>
            <a:ext cx="2278200" cy="5214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16" name="Google Shape;516;p66"/>
          <p:cNvSpPr txBox="1"/>
          <p:nvPr/>
        </p:nvSpPr>
        <p:spPr>
          <a:xfrm>
            <a:off x="5504936" y="1825308"/>
            <a:ext cx="42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17" name="Google Shape;517;p66"/>
          <p:cNvCxnSpPr/>
          <p:nvPr/>
        </p:nvCxnSpPr>
        <p:spPr>
          <a:xfrm>
            <a:off x="5411194" y="2186066"/>
            <a:ext cx="609600" cy="4500"/>
          </a:xfrm>
          <a:prstGeom prst="straightConnector1">
            <a:avLst/>
          </a:prstGeom>
          <a:noFill/>
          <a:ln w="28575" cap="flat" cmpd="sng">
            <a:solidFill>
              <a:schemeClr val="dk2"/>
            </a:solidFill>
            <a:prstDash val="solid"/>
            <a:round/>
            <a:headEnd type="none" w="med" len="med"/>
            <a:tailEnd type="triangle" w="med" len="med"/>
          </a:ln>
        </p:spPr>
      </p:cxnSp>
      <p:pic>
        <p:nvPicPr>
          <p:cNvPr id="518" name="Google Shape;518;p66"/>
          <p:cNvPicPr preferRelativeResize="0"/>
          <p:nvPr/>
        </p:nvPicPr>
        <p:blipFill>
          <a:blip r:embed="rId3">
            <a:alphaModFix/>
          </a:blip>
          <a:stretch>
            <a:fillRect/>
          </a:stretch>
        </p:blipFill>
        <p:spPr>
          <a:xfrm>
            <a:off x="3514300" y="269825"/>
            <a:ext cx="4838700" cy="10191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7"/>
          <p:cNvSpPr txBox="1">
            <a:spLocks noGrp="1"/>
          </p:cNvSpPr>
          <p:nvPr>
            <p:ph type="body" idx="1"/>
          </p:nvPr>
        </p:nvSpPr>
        <p:spPr>
          <a:xfrm>
            <a:off x="311700" y="4266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 do we need to add so we can call this function?</a:t>
            </a:r>
            <a:endParaRPr/>
          </a:p>
        </p:txBody>
      </p:sp>
      <p:sp>
        <p:nvSpPr>
          <p:cNvPr id="524" name="Google Shape;524;p67"/>
          <p:cNvSpPr/>
          <p:nvPr/>
        </p:nvSpPr>
        <p:spPr>
          <a:xfrm>
            <a:off x="2933188" y="1484050"/>
            <a:ext cx="6000900" cy="14328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5" name="Google Shape;525;p67"/>
          <p:cNvSpPr/>
          <p:nvPr/>
        </p:nvSpPr>
        <p:spPr>
          <a:xfrm>
            <a:off x="6020989" y="1734525"/>
            <a:ext cx="2701500" cy="9120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marL="0" lvl="0" indent="0" algn="l" rtl="0">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26" name="Google Shape;526;p67"/>
          <p:cNvSpPr/>
          <p:nvPr/>
        </p:nvSpPr>
        <p:spPr>
          <a:xfrm>
            <a:off x="3132788" y="1929856"/>
            <a:ext cx="2278200" cy="5214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27" name="Google Shape;527;p67"/>
          <p:cNvSpPr txBox="1"/>
          <p:nvPr/>
        </p:nvSpPr>
        <p:spPr>
          <a:xfrm>
            <a:off x="5504936" y="1825308"/>
            <a:ext cx="42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28" name="Google Shape;528;p67"/>
          <p:cNvCxnSpPr/>
          <p:nvPr/>
        </p:nvCxnSpPr>
        <p:spPr>
          <a:xfrm>
            <a:off x="5411194" y="2186066"/>
            <a:ext cx="609600" cy="4500"/>
          </a:xfrm>
          <a:prstGeom prst="straightConnector1">
            <a:avLst/>
          </a:prstGeom>
          <a:noFill/>
          <a:ln w="28575" cap="flat" cmpd="sng">
            <a:solidFill>
              <a:schemeClr val="dk2"/>
            </a:solidFill>
            <a:prstDash val="solid"/>
            <a:round/>
            <a:headEnd type="none" w="med" len="med"/>
            <a:tailEnd type="triangle" w="med" len="med"/>
          </a:ln>
        </p:spPr>
      </p:cxnSp>
      <p:pic>
        <p:nvPicPr>
          <p:cNvPr id="529" name="Google Shape;529;p67"/>
          <p:cNvPicPr preferRelativeResize="0"/>
          <p:nvPr/>
        </p:nvPicPr>
        <p:blipFill>
          <a:blip r:embed="rId3">
            <a:alphaModFix/>
          </a:blip>
          <a:stretch>
            <a:fillRect/>
          </a:stretch>
        </p:blipFill>
        <p:spPr>
          <a:xfrm>
            <a:off x="3514300" y="269825"/>
            <a:ext cx="4838700" cy="10191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8"/>
          <p:cNvSpPr/>
          <p:nvPr/>
        </p:nvSpPr>
        <p:spPr>
          <a:xfrm>
            <a:off x="2933188" y="1484050"/>
            <a:ext cx="6000900" cy="14328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5" name="Google Shape;535;p68"/>
          <p:cNvSpPr/>
          <p:nvPr/>
        </p:nvSpPr>
        <p:spPr>
          <a:xfrm>
            <a:off x="6020989" y="1734525"/>
            <a:ext cx="2701500" cy="9120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marL="0" lvl="0" indent="0" algn="l" rtl="0">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36" name="Google Shape;536;p68"/>
          <p:cNvSpPr/>
          <p:nvPr/>
        </p:nvSpPr>
        <p:spPr>
          <a:xfrm>
            <a:off x="3132788" y="1929856"/>
            <a:ext cx="2278200" cy="5214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37" name="Google Shape;537;p68"/>
          <p:cNvSpPr txBox="1"/>
          <p:nvPr/>
        </p:nvSpPr>
        <p:spPr>
          <a:xfrm>
            <a:off x="5504936" y="1825308"/>
            <a:ext cx="42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38" name="Google Shape;538;p68"/>
          <p:cNvCxnSpPr/>
          <p:nvPr/>
        </p:nvCxnSpPr>
        <p:spPr>
          <a:xfrm>
            <a:off x="5411194" y="2186066"/>
            <a:ext cx="609600" cy="4500"/>
          </a:xfrm>
          <a:prstGeom prst="straightConnector1">
            <a:avLst/>
          </a:prstGeom>
          <a:noFill/>
          <a:ln w="28575" cap="flat" cmpd="sng">
            <a:solidFill>
              <a:schemeClr val="dk2"/>
            </a:solidFill>
            <a:prstDash val="solid"/>
            <a:round/>
            <a:headEnd type="none" w="med" len="med"/>
            <a:tailEnd type="triangle" w="med" len="med"/>
          </a:ln>
        </p:spPr>
      </p:cxnSp>
      <p:sp>
        <p:nvSpPr>
          <p:cNvPr id="539" name="Google Shape;539;p68"/>
          <p:cNvSpPr txBox="1"/>
          <p:nvPr/>
        </p:nvSpPr>
        <p:spPr>
          <a:xfrm>
            <a:off x="209888" y="1982800"/>
            <a:ext cx="2278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540" name="Google Shape;540;p68"/>
          <p:cNvCxnSpPr/>
          <p:nvPr/>
        </p:nvCxnSpPr>
        <p:spPr>
          <a:xfrm>
            <a:off x="2323594" y="2188291"/>
            <a:ext cx="609600" cy="4500"/>
          </a:xfrm>
          <a:prstGeom prst="straightConnector1">
            <a:avLst/>
          </a:prstGeom>
          <a:noFill/>
          <a:ln w="28575" cap="flat" cmpd="sng">
            <a:solidFill>
              <a:schemeClr val="dk2"/>
            </a:solidFill>
            <a:prstDash val="solid"/>
            <a:round/>
            <a:headEnd type="none" w="med" len="med"/>
            <a:tailEnd type="triangle" w="med" len="med"/>
          </a:ln>
        </p:spPr>
      </p:cxnSp>
      <p:pic>
        <p:nvPicPr>
          <p:cNvPr id="541" name="Google Shape;541;p68"/>
          <p:cNvPicPr preferRelativeResize="0"/>
          <p:nvPr/>
        </p:nvPicPr>
        <p:blipFill>
          <a:blip r:embed="rId3">
            <a:alphaModFix/>
          </a:blip>
          <a:stretch>
            <a:fillRect/>
          </a:stretch>
        </p:blipFill>
        <p:spPr>
          <a:xfrm>
            <a:off x="3514300" y="269825"/>
            <a:ext cx="4838700" cy="10191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9"/>
          <p:cNvSpPr/>
          <p:nvPr/>
        </p:nvSpPr>
        <p:spPr>
          <a:xfrm>
            <a:off x="2933188" y="1484050"/>
            <a:ext cx="6000900" cy="14328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7" name="Google Shape;547;p69"/>
          <p:cNvSpPr/>
          <p:nvPr/>
        </p:nvSpPr>
        <p:spPr>
          <a:xfrm>
            <a:off x="6020989" y="1734525"/>
            <a:ext cx="2701500" cy="9120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marL="0" lvl="0" indent="0" algn="l" rtl="0">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48" name="Google Shape;548;p69"/>
          <p:cNvSpPr/>
          <p:nvPr/>
        </p:nvSpPr>
        <p:spPr>
          <a:xfrm>
            <a:off x="3132788" y="1929856"/>
            <a:ext cx="2278200" cy="5214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49" name="Google Shape;549;p69"/>
          <p:cNvSpPr txBox="1"/>
          <p:nvPr/>
        </p:nvSpPr>
        <p:spPr>
          <a:xfrm>
            <a:off x="5504936" y="1825308"/>
            <a:ext cx="42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50" name="Google Shape;550;p69"/>
          <p:cNvCxnSpPr/>
          <p:nvPr/>
        </p:nvCxnSpPr>
        <p:spPr>
          <a:xfrm>
            <a:off x="5411194" y="2186066"/>
            <a:ext cx="609600" cy="4500"/>
          </a:xfrm>
          <a:prstGeom prst="straightConnector1">
            <a:avLst/>
          </a:prstGeom>
          <a:noFill/>
          <a:ln w="28575" cap="flat" cmpd="sng">
            <a:solidFill>
              <a:schemeClr val="dk2"/>
            </a:solidFill>
            <a:prstDash val="solid"/>
            <a:round/>
            <a:headEnd type="none" w="med" len="med"/>
            <a:tailEnd type="triangle" w="med" len="med"/>
          </a:ln>
        </p:spPr>
      </p:cxnSp>
      <p:sp>
        <p:nvSpPr>
          <p:cNvPr id="551" name="Google Shape;551;p69"/>
          <p:cNvSpPr txBox="1"/>
          <p:nvPr/>
        </p:nvSpPr>
        <p:spPr>
          <a:xfrm>
            <a:off x="209888" y="1982800"/>
            <a:ext cx="2278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552" name="Google Shape;552;p69"/>
          <p:cNvCxnSpPr/>
          <p:nvPr/>
        </p:nvCxnSpPr>
        <p:spPr>
          <a:xfrm>
            <a:off x="2323594" y="2188291"/>
            <a:ext cx="609600" cy="4500"/>
          </a:xfrm>
          <a:prstGeom prst="straightConnector1">
            <a:avLst/>
          </a:prstGeom>
          <a:noFill/>
          <a:ln w="28575" cap="flat" cmpd="sng">
            <a:solidFill>
              <a:schemeClr val="dk2"/>
            </a:solidFill>
            <a:prstDash val="solid"/>
            <a:round/>
            <a:headEnd type="none" w="med" len="med"/>
            <a:tailEnd type="triangle" w="med" len="med"/>
          </a:ln>
        </p:spPr>
      </p:cxnSp>
      <p:pic>
        <p:nvPicPr>
          <p:cNvPr id="553" name="Google Shape;553;p69"/>
          <p:cNvPicPr preferRelativeResize="0"/>
          <p:nvPr/>
        </p:nvPicPr>
        <p:blipFill>
          <a:blip r:embed="rId3">
            <a:alphaModFix/>
          </a:blip>
          <a:stretch>
            <a:fillRect/>
          </a:stretch>
        </p:blipFill>
        <p:spPr>
          <a:xfrm>
            <a:off x="1632075" y="3264550"/>
            <a:ext cx="5879790" cy="1152900"/>
          </a:xfrm>
          <a:prstGeom prst="rect">
            <a:avLst/>
          </a:prstGeom>
          <a:noFill/>
          <a:ln w="19050" cap="flat" cmpd="sng">
            <a:solidFill>
              <a:schemeClr val="dk2"/>
            </a:solidFill>
            <a:prstDash val="solid"/>
            <a:round/>
            <a:headEnd type="none" w="sm" len="sm"/>
            <a:tailEnd type="none" w="sm" len="sm"/>
          </a:ln>
        </p:spPr>
      </p:pic>
      <p:pic>
        <p:nvPicPr>
          <p:cNvPr id="554" name="Google Shape;554;p69"/>
          <p:cNvPicPr preferRelativeResize="0"/>
          <p:nvPr/>
        </p:nvPicPr>
        <p:blipFill>
          <a:blip r:embed="rId4">
            <a:alphaModFix/>
          </a:blip>
          <a:stretch>
            <a:fillRect/>
          </a:stretch>
        </p:blipFill>
        <p:spPr>
          <a:xfrm>
            <a:off x="3514300" y="269825"/>
            <a:ext cx="4838700" cy="10191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0"/>
          <p:cNvSpPr/>
          <p:nvPr/>
        </p:nvSpPr>
        <p:spPr>
          <a:xfrm>
            <a:off x="2933188" y="1484050"/>
            <a:ext cx="6000900" cy="14328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60" name="Google Shape;560;p70"/>
          <p:cNvSpPr/>
          <p:nvPr/>
        </p:nvSpPr>
        <p:spPr>
          <a:xfrm>
            <a:off x="6020989" y="1734525"/>
            <a:ext cx="2701500" cy="9120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marL="0" lvl="0" indent="0" algn="l" rtl="0">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61" name="Google Shape;561;p70"/>
          <p:cNvSpPr/>
          <p:nvPr/>
        </p:nvSpPr>
        <p:spPr>
          <a:xfrm>
            <a:off x="3132788" y="1929856"/>
            <a:ext cx="2278200" cy="5214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62" name="Google Shape;562;p70"/>
          <p:cNvSpPr txBox="1"/>
          <p:nvPr/>
        </p:nvSpPr>
        <p:spPr>
          <a:xfrm>
            <a:off x="5504936" y="1825308"/>
            <a:ext cx="42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63" name="Google Shape;563;p70"/>
          <p:cNvCxnSpPr/>
          <p:nvPr/>
        </p:nvCxnSpPr>
        <p:spPr>
          <a:xfrm>
            <a:off x="5411194" y="2186066"/>
            <a:ext cx="609600" cy="4500"/>
          </a:xfrm>
          <a:prstGeom prst="straightConnector1">
            <a:avLst/>
          </a:prstGeom>
          <a:noFill/>
          <a:ln w="28575" cap="flat" cmpd="sng">
            <a:solidFill>
              <a:schemeClr val="dk2"/>
            </a:solidFill>
            <a:prstDash val="solid"/>
            <a:round/>
            <a:headEnd type="none" w="med" len="med"/>
            <a:tailEnd type="triangle" w="med" len="med"/>
          </a:ln>
        </p:spPr>
      </p:cxnSp>
      <p:sp>
        <p:nvSpPr>
          <p:cNvPr id="564" name="Google Shape;564;p70"/>
          <p:cNvSpPr txBox="1"/>
          <p:nvPr/>
        </p:nvSpPr>
        <p:spPr>
          <a:xfrm>
            <a:off x="209888" y="1982800"/>
            <a:ext cx="2278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565" name="Google Shape;565;p70"/>
          <p:cNvCxnSpPr/>
          <p:nvPr/>
        </p:nvCxnSpPr>
        <p:spPr>
          <a:xfrm>
            <a:off x="2323594" y="2188291"/>
            <a:ext cx="609600" cy="4500"/>
          </a:xfrm>
          <a:prstGeom prst="straightConnector1">
            <a:avLst/>
          </a:prstGeom>
          <a:noFill/>
          <a:ln w="28575" cap="flat" cmpd="sng">
            <a:solidFill>
              <a:schemeClr val="dk2"/>
            </a:solidFill>
            <a:prstDash val="solid"/>
            <a:round/>
            <a:headEnd type="none" w="med" len="med"/>
            <a:tailEnd type="triangle" w="med" len="med"/>
          </a:ln>
        </p:spPr>
      </p:cxnSp>
      <p:pic>
        <p:nvPicPr>
          <p:cNvPr id="566" name="Google Shape;566;p70"/>
          <p:cNvPicPr preferRelativeResize="0"/>
          <p:nvPr/>
        </p:nvPicPr>
        <p:blipFill>
          <a:blip r:embed="rId3">
            <a:alphaModFix/>
          </a:blip>
          <a:stretch>
            <a:fillRect/>
          </a:stretch>
        </p:blipFill>
        <p:spPr>
          <a:xfrm>
            <a:off x="1632075" y="3264550"/>
            <a:ext cx="5879790" cy="1152900"/>
          </a:xfrm>
          <a:prstGeom prst="rect">
            <a:avLst/>
          </a:prstGeom>
          <a:noFill/>
          <a:ln w="19050" cap="flat" cmpd="sng">
            <a:solidFill>
              <a:schemeClr val="dk2"/>
            </a:solidFill>
            <a:prstDash val="solid"/>
            <a:round/>
            <a:headEnd type="none" w="sm" len="sm"/>
            <a:tailEnd type="none" w="sm" len="sm"/>
          </a:ln>
        </p:spPr>
      </p:pic>
      <p:pic>
        <p:nvPicPr>
          <p:cNvPr id="567" name="Google Shape;567;p70"/>
          <p:cNvPicPr preferRelativeResize="0"/>
          <p:nvPr/>
        </p:nvPicPr>
        <p:blipFill>
          <a:blip r:embed="rId4">
            <a:alphaModFix/>
          </a:blip>
          <a:stretch>
            <a:fillRect/>
          </a:stretch>
        </p:blipFill>
        <p:spPr>
          <a:xfrm>
            <a:off x="3514300" y="269825"/>
            <a:ext cx="4838700" cy="1019175"/>
          </a:xfrm>
          <a:prstGeom prst="rect">
            <a:avLst/>
          </a:prstGeom>
          <a:noFill/>
          <a:ln w="19050" cap="flat" cmpd="sng">
            <a:solidFill>
              <a:schemeClr val="dk2"/>
            </a:solidFill>
            <a:prstDash val="solid"/>
            <a:round/>
            <a:headEnd type="none" w="sm" len="sm"/>
            <a:tailEnd type="none" w="sm" len="sm"/>
          </a:ln>
        </p:spPr>
      </p:pic>
      <p:sp>
        <p:nvSpPr>
          <p:cNvPr id="568" name="Google Shape;568;p70"/>
          <p:cNvSpPr/>
          <p:nvPr/>
        </p:nvSpPr>
        <p:spPr>
          <a:xfrm>
            <a:off x="2409700" y="3264550"/>
            <a:ext cx="5102100" cy="11529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69" name="Google Shape;569;p70"/>
          <p:cNvSpPr/>
          <p:nvPr/>
        </p:nvSpPr>
        <p:spPr>
          <a:xfrm>
            <a:off x="1632075" y="3546125"/>
            <a:ext cx="777600" cy="8712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70" name="Google Shape;570;p70"/>
          <p:cNvSpPr/>
          <p:nvPr/>
        </p:nvSpPr>
        <p:spPr>
          <a:xfrm>
            <a:off x="2816275" y="2098000"/>
            <a:ext cx="222600" cy="2049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TextBox 1">
            <a:extLst>
              <a:ext uri="{FF2B5EF4-FFF2-40B4-BE49-F238E27FC236}">
                <a16:creationId xmlns:a16="http://schemas.microsoft.com/office/drawing/2014/main" id="{1A8A80A9-C0D8-75DB-E1C2-DF5166C276DB}"/>
              </a:ext>
            </a:extLst>
          </p:cNvPr>
          <p:cNvSpPr txBox="1"/>
          <p:nvPr/>
        </p:nvSpPr>
        <p:spPr>
          <a:xfrm>
            <a:off x="1204685" y="2938442"/>
            <a:ext cx="5312673" cy="307777"/>
          </a:xfrm>
          <a:prstGeom prst="rect">
            <a:avLst/>
          </a:prstGeom>
          <a:noFill/>
        </p:spPr>
        <p:txBody>
          <a:bodyPr wrap="none" rtlCol="0">
            <a:spAutoFit/>
          </a:bodyPr>
          <a:lstStyle/>
          <a:p>
            <a:r>
              <a:rPr lang="en-US" altLang="zh-CN" b="1" dirty="0">
                <a:solidFill>
                  <a:srgbClr val="FF0000"/>
                </a:solidFill>
              </a:rPr>
              <a:t>We must add const to make the variable can’t be reassigned</a:t>
            </a:r>
            <a:endParaRPr lang="zh-CN" altLang="en-US" b="1"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1"/>
          <p:cNvSpPr/>
          <p:nvPr/>
        </p:nvSpPr>
        <p:spPr>
          <a:xfrm>
            <a:off x="2933188" y="1484050"/>
            <a:ext cx="6000900" cy="14328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76" name="Google Shape;576;p71"/>
          <p:cNvSpPr/>
          <p:nvPr/>
        </p:nvSpPr>
        <p:spPr>
          <a:xfrm>
            <a:off x="6020989" y="1734525"/>
            <a:ext cx="2701500" cy="9120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marL="0" lvl="0" indent="0" algn="l" rtl="0">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77" name="Google Shape;577;p71"/>
          <p:cNvSpPr/>
          <p:nvPr/>
        </p:nvSpPr>
        <p:spPr>
          <a:xfrm>
            <a:off x="3132788" y="1929856"/>
            <a:ext cx="2278200" cy="5214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78" name="Google Shape;578;p71"/>
          <p:cNvSpPr txBox="1"/>
          <p:nvPr/>
        </p:nvSpPr>
        <p:spPr>
          <a:xfrm>
            <a:off x="5504936" y="1825308"/>
            <a:ext cx="42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79" name="Google Shape;579;p71"/>
          <p:cNvCxnSpPr/>
          <p:nvPr/>
        </p:nvCxnSpPr>
        <p:spPr>
          <a:xfrm>
            <a:off x="5411194" y="2186066"/>
            <a:ext cx="609600" cy="4500"/>
          </a:xfrm>
          <a:prstGeom prst="straightConnector1">
            <a:avLst/>
          </a:prstGeom>
          <a:noFill/>
          <a:ln w="28575" cap="flat" cmpd="sng">
            <a:solidFill>
              <a:schemeClr val="dk2"/>
            </a:solidFill>
            <a:prstDash val="solid"/>
            <a:round/>
            <a:headEnd type="none" w="med" len="med"/>
            <a:tailEnd type="triangle" w="med" len="med"/>
          </a:ln>
        </p:spPr>
      </p:cxnSp>
      <p:sp>
        <p:nvSpPr>
          <p:cNvPr id="580" name="Google Shape;580;p71"/>
          <p:cNvSpPr txBox="1"/>
          <p:nvPr/>
        </p:nvSpPr>
        <p:spPr>
          <a:xfrm>
            <a:off x="209888" y="1982800"/>
            <a:ext cx="2278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581" name="Google Shape;581;p71"/>
          <p:cNvCxnSpPr/>
          <p:nvPr/>
        </p:nvCxnSpPr>
        <p:spPr>
          <a:xfrm>
            <a:off x="2323594" y="2188291"/>
            <a:ext cx="609600" cy="4500"/>
          </a:xfrm>
          <a:prstGeom prst="straightConnector1">
            <a:avLst/>
          </a:prstGeom>
          <a:noFill/>
          <a:ln w="28575" cap="flat" cmpd="sng">
            <a:solidFill>
              <a:schemeClr val="dk2"/>
            </a:solidFill>
            <a:prstDash val="solid"/>
            <a:round/>
            <a:headEnd type="none" w="med" len="med"/>
            <a:tailEnd type="triangle" w="med" len="med"/>
          </a:ln>
        </p:spPr>
      </p:cxnSp>
      <p:pic>
        <p:nvPicPr>
          <p:cNvPr id="582" name="Google Shape;582;p71"/>
          <p:cNvPicPr preferRelativeResize="0"/>
          <p:nvPr/>
        </p:nvPicPr>
        <p:blipFill>
          <a:blip r:embed="rId3">
            <a:alphaModFix/>
          </a:blip>
          <a:stretch>
            <a:fillRect/>
          </a:stretch>
        </p:blipFill>
        <p:spPr>
          <a:xfrm>
            <a:off x="1632075" y="3264550"/>
            <a:ext cx="5879790" cy="1152900"/>
          </a:xfrm>
          <a:prstGeom prst="rect">
            <a:avLst/>
          </a:prstGeom>
          <a:noFill/>
          <a:ln w="19050" cap="flat" cmpd="sng">
            <a:solidFill>
              <a:schemeClr val="dk2"/>
            </a:solidFill>
            <a:prstDash val="solid"/>
            <a:round/>
            <a:headEnd type="none" w="sm" len="sm"/>
            <a:tailEnd type="none" w="sm" len="sm"/>
          </a:ln>
        </p:spPr>
      </p:pic>
      <p:pic>
        <p:nvPicPr>
          <p:cNvPr id="583" name="Google Shape;583;p71"/>
          <p:cNvPicPr preferRelativeResize="0"/>
          <p:nvPr/>
        </p:nvPicPr>
        <p:blipFill>
          <a:blip r:embed="rId4">
            <a:alphaModFix/>
          </a:blip>
          <a:stretch>
            <a:fillRect/>
          </a:stretch>
        </p:blipFill>
        <p:spPr>
          <a:xfrm>
            <a:off x="3514300" y="269825"/>
            <a:ext cx="4838700" cy="1019175"/>
          </a:xfrm>
          <a:prstGeom prst="rect">
            <a:avLst/>
          </a:prstGeom>
          <a:noFill/>
          <a:ln w="19050" cap="flat" cmpd="sng">
            <a:solidFill>
              <a:schemeClr val="dk2"/>
            </a:solidFill>
            <a:prstDash val="solid"/>
            <a:round/>
            <a:headEnd type="none" w="sm" len="sm"/>
            <a:tailEnd type="none" w="sm" len="sm"/>
          </a:ln>
        </p:spPr>
      </p:pic>
      <p:sp>
        <p:nvSpPr>
          <p:cNvPr id="584" name="Google Shape;584;p71"/>
          <p:cNvSpPr/>
          <p:nvPr/>
        </p:nvSpPr>
        <p:spPr>
          <a:xfrm>
            <a:off x="2409700" y="3546250"/>
            <a:ext cx="5102100" cy="8712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5" name="Google Shape;585;p71"/>
          <p:cNvSpPr/>
          <p:nvPr/>
        </p:nvSpPr>
        <p:spPr>
          <a:xfrm>
            <a:off x="1632075" y="3264425"/>
            <a:ext cx="777600" cy="11529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6" name="Google Shape;586;p71"/>
          <p:cNvSpPr/>
          <p:nvPr/>
        </p:nvSpPr>
        <p:spPr>
          <a:xfrm>
            <a:off x="4640650" y="3264425"/>
            <a:ext cx="2871000" cy="2817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2"/>
          <p:cNvSpPr/>
          <p:nvPr/>
        </p:nvSpPr>
        <p:spPr>
          <a:xfrm>
            <a:off x="2933188" y="1484050"/>
            <a:ext cx="6000900" cy="14328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2" name="Google Shape;592;p72"/>
          <p:cNvSpPr/>
          <p:nvPr/>
        </p:nvSpPr>
        <p:spPr>
          <a:xfrm>
            <a:off x="6020989" y="1734525"/>
            <a:ext cx="2701500" cy="9120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marL="0" lvl="0" indent="0" algn="l" rtl="0">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593" name="Google Shape;593;p72"/>
          <p:cNvSpPr/>
          <p:nvPr/>
        </p:nvSpPr>
        <p:spPr>
          <a:xfrm>
            <a:off x="3132788" y="1929856"/>
            <a:ext cx="2278200" cy="5214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594" name="Google Shape;594;p72"/>
          <p:cNvSpPr txBox="1"/>
          <p:nvPr/>
        </p:nvSpPr>
        <p:spPr>
          <a:xfrm>
            <a:off x="5504936" y="1825308"/>
            <a:ext cx="42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595" name="Google Shape;595;p72"/>
          <p:cNvCxnSpPr/>
          <p:nvPr/>
        </p:nvCxnSpPr>
        <p:spPr>
          <a:xfrm>
            <a:off x="5411194" y="2186066"/>
            <a:ext cx="609600" cy="4500"/>
          </a:xfrm>
          <a:prstGeom prst="straightConnector1">
            <a:avLst/>
          </a:prstGeom>
          <a:noFill/>
          <a:ln w="28575" cap="flat" cmpd="sng">
            <a:solidFill>
              <a:schemeClr val="dk2"/>
            </a:solidFill>
            <a:prstDash val="solid"/>
            <a:round/>
            <a:headEnd type="none" w="med" len="med"/>
            <a:tailEnd type="triangle" w="med" len="med"/>
          </a:ln>
        </p:spPr>
      </p:cxnSp>
      <p:sp>
        <p:nvSpPr>
          <p:cNvPr id="596" name="Google Shape;596;p72"/>
          <p:cNvSpPr txBox="1"/>
          <p:nvPr/>
        </p:nvSpPr>
        <p:spPr>
          <a:xfrm>
            <a:off x="209888" y="1982800"/>
            <a:ext cx="2278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597" name="Google Shape;597;p72"/>
          <p:cNvCxnSpPr/>
          <p:nvPr/>
        </p:nvCxnSpPr>
        <p:spPr>
          <a:xfrm>
            <a:off x="2323594" y="2188291"/>
            <a:ext cx="609600" cy="4500"/>
          </a:xfrm>
          <a:prstGeom prst="straightConnector1">
            <a:avLst/>
          </a:prstGeom>
          <a:noFill/>
          <a:ln w="28575" cap="flat" cmpd="sng">
            <a:solidFill>
              <a:schemeClr val="dk2"/>
            </a:solidFill>
            <a:prstDash val="solid"/>
            <a:round/>
            <a:headEnd type="none" w="med" len="med"/>
            <a:tailEnd type="triangle" w="med" len="med"/>
          </a:ln>
        </p:spPr>
      </p:cxnSp>
      <p:pic>
        <p:nvPicPr>
          <p:cNvPr id="598" name="Google Shape;598;p72"/>
          <p:cNvPicPr preferRelativeResize="0"/>
          <p:nvPr/>
        </p:nvPicPr>
        <p:blipFill>
          <a:blip r:embed="rId3">
            <a:alphaModFix/>
          </a:blip>
          <a:stretch>
            <a:fillRect/>
          </a:stretch>
        </p:blipFill>
        <p:spPr>
          <a:xfrm>
            <a:off x="1632075" y="3264550"/>
            <a:ext cx="5879790" cy="1152900"/>
          </a:xfrm>
          <a:prstGeom prst="rect">
            <a:avLst/>
          </a:prstGeom>
          <a:noFill/>
          <a:ln w="19050" cap="flat" cmpd="sng">
            <a:solidFill>
              <a:schemeClr val="dk2"/>
            </a:solidFill>
            <a:prstDash val="solid"/>
            <a:round/>
            <a:headEnd type="none" w="sm" len="sm"/>
            <a:tailEnd type="none" w="sm" len="sm"/>
          </a:ln>
        </p:spPr>
      </p:pic>
      <p:pic>
        <p:nvPicPr>
          <p:cNvPr id="599" name="Google Shape;599;p72"/>
          <p:cNvPicPr preferRelativeResize="0"/>
          <p:nvPr/>
        </p:nvPicPr>
        <p:blipFill>
          <a:blip r:embed="rId4">
            <a:alphaModFix/>
          </a:blip>
          <a:stretch>
            <a:fillRect/>
          </a:stretch>
        </p:blipFill>
        <p:spPr>
          <a:xfrm>
            <a:off x="3514300" y="269825"/>
            <a:ext cx="4838700" cy="1019175"/>
          </a:xfrm>
          <a:prstGeom prst="rect">
            <a:avLst/>
          </a:prstGeom>
          <a:noFill/>
          <a:ln w="19050" cap="flat" cmpd="sng">
            <a:solidFill>
              <a:schemeClr val="dk2"/>
            </a:solidFill>
            <a:prstDash val="solid"/>
            <a:round/>
            <a:headEnd type="none" w="sm" len="sm"/>
            <a:tailEnd type="none" w="sm" len="sm"/>
          </a:ln>
        </p:spPr>
      </p:pic>
      <p:sp>
        <p:nvSpPr>
          <p:cNvPr id="600" name="Google Shape;600;p72"/>
          <p:cNvSpPr/>
          <p:nvPr/>
        </p:nvSpPr>
        <p:spPr>
          <a:xfrm>
            <a:off x="4640700" y="3546250"/>
            <a:ext cx="2871000" cy="8712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1" name="Google Shape;601;p72"/>
          <p:cNvSpPr/>
          <p:nvPr/>
        </p:nvSpPr>
        <p:spPr>
          <a:xfrm>
            <a:off x="1632075" y="3264425"/>
            <a:ext cx="3008700" cy="11529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2" name="Google Shape;602;p72"/>
          <p:cNvSpPr/>
          <p:nvPr/>
        </p:nvSpPr>
        <p:spPr>
          <a:xfrm>
            <a:off x="4875750" y="3264425"/>
            <a:ext cx="2635800" cy="2817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ctrTitle"/>
          </p:nvPr>
        </p:nvSpPr>
        <p:spPr>
          <a:xfrm>
            <a:off x="311700" y="2196300"/>
            <a:ext cx="8520600" cy="75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How to JavaScript</a:t>
            </a:r>
            <a:endParaRPr sz="4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73"/>
          <p:cNvSpPr/>
          <p:nvPr/>
        </p:nvSpPr>
        <p:spPr>
          <a:xfrm>
            <a:off x="2933188" y="1484050"/>
            <a:ext cx="6000900" cy="14328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8" name="Google Shape;608;p73"/>
          <p:cNvSpPr/>
          <p:nvPr/>
        </p:nvSpPr>
        <p:spPr>
          <a:xfrm>
            <a:off x="6020989" y="1734525"/>
            <a:ext cx="2701500" cy="9120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marL="0" lvl="0" indent="0" algn="l" rtl="0">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609" name="Google Shape;609;p73"/>
          <p:cNvSpPr/>
          <p:nvPr/>
        </p:nvSpPr>
        <p:spPr>
          <a:xfrm>
            <a:off x="3132788" y="1929856"/>
            <a:ext cx="2278200" cy="5214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610" name="Google Shape;610;p73"/>
          <p:cNvSpPr txBox="1"/>
          <p:nvPr/>
        </p:nvSpPr>
        <p:spPr>
          <a:xfrm>
            <a:off x="5504936" y="1825308"/>
            <a:ext cx="42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611" name="Google Shape;611;p73"/>
          <p:cNvCxnSpPr/>
          <p:nvPr/>
        </p:nvCxnSpPr>
        <p:spPr>
          <a:xfrm>
            <a:off x="5411194" y="2186066"/>
            <a:ext cx="609600" cy="4500"/>
          </a:xfrm>
          <a:prstGeom prst="straightConnector1">
            <a:avLst/>
          </a:prstGeom>
          <a:noFill/>
          <a:ln w="28575" cap="flat" cmpd="sng">
            <a:solidFill>
              <a:schemeClr val="dk2"/>
            </a:solidFill>
            <a:prstDash val="solid"/>
            <a:round/>
            <a:headEnd type="none" w="med" len="med"/>
            <a:tailEnd type="triangle" w="med" len="med"/>
          </a:ln>
        </p:spPr>
      </p:cxnSp>
      <p:sp>
        <p:nvSpPr>
          <p:cNvPr id="612" name="Google Shape;612;p73"/>
          <p:cNvSpPr txBox="1"/>
          <p:nvPr/>
        </p:nvSpPr>
        <p:spPr>
          <a:xfrm>
            <a:off x="209888" y="1982800"/>
            <a:ext cx="2278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613" name="Google Shape;613;p73"/>
          <p:cNvCxnSpPr/>
          <p:nvPr/>
        </p:nvCxnSpPr>
        <p:spPr>
          <a:xfrm>
            <a:off x="2323594" y="2188291"/>
            <a:ext cx="609600" cy="4500"/>
          </a:xfrm>
          <a:prstGeom prst="straightConnector1">
            <a:avLst/>
          </a:prstGeom>
          <a:noFill/>
          <a:ln w="28575" cap="flat" cmpd="sng">
            <a:solidFill>
              <a:schemeClr val="dk2"/>
            </a:solidFill>
            <a:prstDash val="solid"/>
            <a:round/>
            <a:headEnd type="none" w="med" len="med"/>
            <a:tailEnd type="triangle" w="med" len="med"/>
          </a:ln>
        </p:spPr>
      </p:cxnSp>
      <p:pic>
        <p:nvPicPr>
          <p:cNvPr id="614" name="Google Shape;614;p73"/>
          <p:cNvPicPr preferRelativeResize="0"/>
          <p:nvPr/>
        </p:nvPicPr>
        <p:blipFill>
          <a:blip r:embed="rId3">
            <a:alphaModFix/>
          </a:blip>
          <a:stretch>
            <a:fillRect/>
          </a:stretch>
        </p:blipFill>
        <p:spPr>
          <a:xfrm>
            <a:off x="1632075" y="3264550"/>
            <a:ext cx="5879790" cy="1152900"/>
          </a:xfrm>
          <a:prstGeom prst="rect">
            <a:avLst/>
          </a:prstGeom>
          <a:noFill/>
          <a:ln w="19050" cap="flat" cmpd="sng">
            <a:solidFill>
              <a:schemeClr val="dk2"/>
            </a:solidFill>
            <a:prstDash val="solid"/>
            <a:round/>
            <a:headEnd type="none" w="sm" len="sm"/>
            <a:tailEnd type="none" w="sm" len="sm"/>
          </a:ln>
        </p:spPr>
      </p:pic>
      <p:pic>
        <p:nvPicPr>
          <p:cNvPr id="615" name="Google Shape;615;p73"/>
          <p:cNvPicPr preferRelativeResize="0"/>
          <p:nvPr/>
        </p:nvPicPr>
        <p:blipFill>
          <a:blip r:embed="rId4">
            <a:alphaModFix/>
          </a:blip>
          <a:stretch>
            <a:fillRect/>
          </a:stretch>
        </p:blipFill>
        <p:spPr>
          <a:xfrm>
            <a:off x="3514300" y="269825"/>
            <a:ext cx="4838700" cy="1019175"/>
          </a:xfrm>
          <a:prstGeom prst="rect">
            <a:avLst/>
          </a:prstGeom>
          <a:noFill/>
          <a:ln w="19050" cap="flat" cmpd="sng">
            <a:solidFill>
              <a:schemeClr val="dk2"/>
            </a:solidFill>
            <a:prstDash val="solid"/>
            <a:round/>
            <a:headEnd type="none" w="sm" len="sm"/>
            <a:tailEnd type="none" w="sm" len="sm"/>
          </a:ln>
        </p:spPr>
      </p:pic>
      <p:sp>
        <p:nvSpPr>
          <p:cNvPr id="616" name="Google Shape;616;p73"/>
          <p:cNvSpPr/>
          <p:nvPr/>
        </p:nvSpPr>
        <p:spPr>
          <a:xfrm>
            <a:off x="1928225" y="4135750"/>
            <a:ext cx="5583600" cy="2817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7" name="Google Shape;617;p73"/>
          <p:cNvSpPr/>
          <p:nvPr/>
        </p:nvSpPr>
        <p:spPr>
          <a:xfrm>
            <a:off x="1632075" y="3264425"/>
            <a:ext cx="3208500" cy="2817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4"/>
          <p:cNvSpPr/>
          <p:nvPr/>
        </p:nvSpPr>
        <p:spPr>
          <a:xfrm>
            <a:off x="2933188" y="1484050"/>
            <a:ext cx="6000900" cy="14328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3" name="Google Shape;623;p74"/>
          <p:cNvSpPr/>
          <p:nvPr/>
        </p:nvSpPr>
        <p:spPr>
          <a:xfrm>
            <a:off x="6020989" y="1734525"/>
            <a:ext cx="2701500" cy="9120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marL="0" lvl="0" indent="0" algn="l" rtl="0">
              <a:spcBef>
                <a:spcPts val="0"/>
              </a:spcBef>
              <a:spcAft>
                <a:spcPts val="0"/>
              </a:spcAft>
              <a:buNone/>
            </a:pPr>
            <a:r>
              <a:rPr lang="en">
                <a:solidFill>
                  <a:srgbClr val="CC333F"/>
                </a:solidFill>
                <a:latin typeface="Consolas"/>
                <a:ea typeface="Consolas"/>
                <a:cs typeface="Consolas"/>
                <a:sym typeface="Consolas"/>
              </a:rPr>
              <a:t>return tempFahrenheit; }</a:t>
            </a:r>
            <a:endParaRPr sz="1200">
              <a:latin typeface="Open Sans"/>
              <a:ea typeface="Open Sans"/>
              <a:cs typeface="Open Sans"/>
              <a:sym typeface="Open Sans"/>
            </a:endParaRPr>
          </a:p>
        </p:txBody>
      </p:sp>
      <p:sp>
        <p:nvSpPr>
          <p:cNvPr id="624" name="Google Shape;624;p74"/>
          <p:cNvSpPr/>
          <p:nvPr/>
        </p:nvSpPr>
        <p:spPr>
          <a:xfrm>
            <a:off x="3132788" y="1929856"/>
            <a:ext cx="2278200" cy="5214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625" name="Google Shape;625;p74"/>
          <p:cNvSpPr txBox="1"/>
          <p:nvPr/>
        </p:nvSpPr>
        <p:spPr>
          <a:xfrm>
            <a:off x="5504936" y="1825308"/>
            <a:ext cx="42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626" name="Google Shape;626;p74"/>
          <p:cNvCxnSpPr/>
          <p:nvPr/>
        </p:nvCxnSpPr>
        <p:spPr>
          <a:xfrm>
            <a:off x="5411194" y="2186066"/>
            <a:ext cx="609600" cy="4500"/>
          </a:xfrm>
          <a:prstGeom prst="straightConnector1">
            <a:avLst/>
          </a:prstGeom>
          <a:noFill/>
          <a:ln w="28575" cap="flat" cmpd="sng">
            <a:solidFill>
              <a:schemeClr val="dk2"/>
            </a:solidFill>
            <a:prstDash val="solid"/>
            <a:round/>
            <a:headEnd type="none" w="med" len="med"/>
            <a:tailEnd type="triangle" w="med" len="med"/>
          </a:ln>
        </p:spPr>
      </p:cxnSp>
      <p:sp>
        <p:nvSpPr>
          <p:cNvPr id="627" name="Google Shape;627;p74"/>
          <p:cNvSpPr txBox="1"/>
          <p:nvPr/>
        </p:nvSpPr>
        <p:spPr>
          <a:xfrm>
            <a:off x="209888" y="1982800"/>
            <a:ext cx="2278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628" name="Google Shape;628;p74"/>
          <p:cNvCxnSpPr/>
          <p:nvPr/>
        </p:nvCxnSpPr>
        <p:spPr>
          <a:xfrm>
            <a:off x="2323594" y="2188291"/>
            <a:ext cx="609600" cy="4500"/>
          </a:xfrm>
          <a:prstGeom prst="straightConnector1">
            <a:avLst/>
          </a:prstGeom>
          <a:noFill/>
          <a:ln w="28575" cap="flat" cmpd="sng">
            <a:solidFill>
              <a:schemeClr val="dk2"/>
            </a:solidFill>
            <a:prstDash val="solid"/>
            <a:round/>
            <a:headEnd type="none" w="med" len="med"/>
            <a:tailEnd type="triangle" w="med" len="med"/>
          </a:ln>
        </p:spPr>
      </p:cxnSp>
      <p:pic>
        <p:nvPicPr>
          <p:cNvPr id="629" name="Google Shape;629;p74"/>
          <p:cNvPicPr preferRelativeResize="0"/>
          <p:nvPr/>
        </p:nvPicPr>
        <p:blipFill>
          <a:blip r:embed="rId3">
            <a:alphaModFix/>
          </a:blip>
          <a:stretch>
            <a:fillRect/>
          </a:stretch>
        </p:blipFill>
        <p:spPr>
          <a:xfrm>
            <a:off x="1632075" y="3264550"/>
            <a:ext cx="5879790" cy="1152900"/>
          </a:xfrm>
          <a:prstGeom prst="rect">
            <a:avLst/>
          </a:prstGeom>
          <a:noFill/>
          <a:ln w="19050" cap="flat" cmpd="sng">
            <a:solidFill>
              <a:schemeClr val="dk2"/>
            </a:solidFill>
            <a:prstDash val="solid"/>
            <a:round/>
            <a:headEnd type="none" w="sm" len="sm"/>
            <a:tailEnd type="none" w="sm" len="sm"/>
          </a:ln>
        </p:spPr>
      </p:pic>
      <p:pic>
        <p:nvPicPr>
          <p:cNvPr id="630" name="Google Shape;630;p74"/>
          <p:cNvPicPr preferRelativeResize="0"/>
          <p:nvPr/>
        </p:nvPicPr>
        <p:blipFill>
          <a:blip r:embed="rId4">
            <a:alphaModFix/>
          </a:blip>
          <a:stretch>
            <a:fillRect/>
          </a:stretch>
        </p:blipFill>
        <p:spPr>
          <a:xfrm>
            <a:off x="3514300" y="269825"/>
            <a:ext cx="4838700" cy="1019175"/>
          </a:xfrm>
          <a:prstGeom prst="rect">
            <a:avLst/>
          </a:prstGeom>
          <a:noFill/>
          <a:ln w="19050" cap="flat" cmpd="sng">
            <a:solidFill>
              <a:schemeClr val="dk2"/>
            </a:solidFill>
            <a:prstDash val="solid"/>
            <a:round/>
            <a:headEnd type="none" w="sm" len="sm"/>
            <a:tailEnd type="none" w="sm" len="sm"/>
          </a:ln>
        </p:spPr>
      </p:pic>
      <p:sp>
        <p:nvSpPr>
          <p:cNvPr id="631" name="Google Shape;631;p74"/>
          <p:cNvSpPr/>
          <p:nvPr/>
        </p:nvSpPr>
        <p:spPr>
          <a:xfrm>
            <a:off x="2092625" y="4135750"/>
            <a:ext cx="5419200" cy="2817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2" name="Google Shape;632;p74"/>
          <p:cNvSpPr/>
          <p:nvPr/>
        </p:nvSpPr>
        <p:spPr>
          <a:xfrm>
            <a:off x="1632075" y="3264425"/>
            <a:ext cx="5879700" cy="8712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3" name="Google Shape;633;p74"/>
          <p:cNvSpPr/>
          <p:nvPr/>
        </p:nvSpPr>
        <p:spPr>
          <a:xfrm>
            <a:off x="1632075" y="4135750"/>
            <a:ext cx="272700" cy="2817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4" name="Google Shape;634;p74"/>
          <p:cNvSpPr txBox="1"/>
          <p:nvPr/>
        </p:nvSpPr>
        <p:spPr>
          <a:xfrm>
            <a:off x="182325" y="4483200"/>
            <a:ext cx="8779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0A369D"/>
                </a:solidFill>
                <a:latin typeface="Open Sans"/>
                <a:ea typeface="Open Sans"/>
                <a:cs typeface="Open Sans"/>
                <a:sym typeface="Open Sans"/>
              </a:rPr>
              <a:t>Functions are values stored in memory, just like strings, ints, etc. So we can assign variables to point to them!</a:t>
            </a:r>
            <a:endParaRPr sz="1600">
              <a:solidFill>
                <a:srgbClr val="0A369D"/>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p75"/>
          <p:cNvPicPr preferRelativeResize="0"/>
          <p:nvPr/>
        </p:nvPicPr>
        <p:blipFill>
          <a:blip r:embed="rId3">
            <a:alphaModFix/>
          </a:blip>
          <a:stretch>
            <a:fillRect/>
          </a:stretch>
        </p:blipFill>
        <p:spPr>
          <a:xfrm>
            <a:off x="1109663" y="3547013"/>
            <a:ext cx="6924675" cy="257175"/>
          </a:xfrm>
          <a:prstGeom prst="rect">
            <a:avLst/>
          </a:prstGeom>
          <a:noFill/>
          <a:ln w="19050" cap="flat" cmpd="sng">
            <a:solidFill>
              <a:schemeClr val="dk2"/>
            </a:solidFill>
            <a:prstDash val="solid"/>
            <a:round/>
            <a:headEnd type="none" w="sm" len="sm"/>
            <a:tailEnd type="none" w="sm" len="sm"/>
          </a:ln>
        </p:spPr>
      </p:pic>
      <p:sp>
        <p:nvSpPr>
          <p:cNvPr id="640" name="Google Shape;640;p75"/>
          <p:cNvSpPr/>
          <p:nvPr/>
        </p:nvSpPr>
        <p:spPr>
          <a:xfrm>
            <a:off x="2933188" y="1484050"/>
            <a:ext cx="6000900" cy="14328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1" name="Google Shape;641;p75"/>
          <p:cNvSpPr/>
          <p:nvPr/>
        </p:nvSpPr>
        <p:spPr>
          <a:xfrm>
            <a:off x="6020989" y="1734525"/>
            <a:ext cx="2701500" cy="912000"/>
          </a:xfrm>
          <a:prstGeom prst="roundRect">
            <a:avLst>
              <a:gd name="adj" fmla="val 16667"/>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333F"/>
                </a:solidFill>
                <a:latin typeface="Consolas"/>
                <a:ea typeface="Consolas"/>
                <a:cs typeface="Consolas"/>
                <a:sym typeface="Consolas"/>
              </a:rPr>
              <a:t>{ const tempFahrenheit = tempCelsius * 9/5 + 32;</a:t>
            </a:r>
            <a:endParaRPr>
              <a:solidFill>
                <a:srgbClr val="CC333F"/>
              </a:solidFill>
              <a:latin typeface="Consolas"/>
              <a:ea typeface="Consolas"/>
              <a:cs typeface="Consolas"/>
              <a:sym typeface="Consolas"/>
            </a:endParaRPr>
          </a:p>
          <a:p>
            <a:pPr marL="0" lvl="0" indent="0" algn="l" rtl="0">
              <a:spcBef>
                <a:spcPts val="0"/>
              </a:spcBef>
              <a:spcAft>
                <a:spcPts val="0"/>
              </a:spcAft>
              <a:buNone/>
            </a:pPr>
            <a:r>
              <a:rPr lang="en">
                <a:solidFill>
                  <a:srgbClr val="CC333F"/>
                </a:solidFill>
                <a:latin typeface="Consolas"/>
                <a:ea typeface="Consolas"/>
                <a:cs typeface="Consolas"/>
                <a:sym typeface="Consolas"/>
              </a:rPr>
              <a:t>return tempFahrenheit; }</a:t>
            </a:r>
            <a:endParaRPr>
              <a:solidFill>
                <a:srgbClr val="CC333F"/>
              </a:solidFill>
              <a:latin typeface="Consolas"/>
              <a:ea typeface="Consolas"/>
              <a:cs typeface="Consolas"/>
              <a:sym typeface="Consolas"/>
            </a:endParaRPr>
          </a:p>
        </p:txBody>
      </p:sp>
      <p:sp>
        <p:nvSpPr>
          <p:cNvPr id="642" name="Google Shape;642;p75"/>
          <p:cNvSpPr/>
          <p:nvPr/>
        </p:nvSpPr>
        <p:spPr>
          <a:xfrm>
            <a:off x="3132788" y="1929856"/>
            <a:ext cx="2278200" cy="521400"/>
          </a:xfrm>
          <a:prstGeom prst="ellipse">
            <a:avLst/>
          </a:prstGeom>
          <a:solidFill>
            <a:srgbClr val="D2DA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CC333F"/>
                </a:solidFill>
                <a:latin typeface="Consolas"/>
                <a:ea typeface="Consolas"/>
                <a:cs typeface="Consolas"/>
                <a:sym typeface="Consolas"/>
              </a:rPr>
              <a:t>(tempCelsius)</a:t>
            </a:r>
            <a:endParaRPr sz="1500">
              <a:latin typeface="Open Sans"/>
              <a:ea typeface="Open Sans"/>
              <a:cs typeface="Open Sans"/>
              <a:sym typeface="Open Sans"/>
            </a:endParaRPr>
          </a:p>
        </p:txBody>
      </p:sp>
      <p:sp>
        <p:nvSpPr>
          <p:cNvPr id="643" name="Google Shape;643;p75"/>
          <p:cNvSpPr txBox="1"/>
          <p:nvPr/>
        </p:nvSpPr>
        <p:spPr>
          <a:xfrm>
            <a:off x="5504936" y="1825308"/>
            <a:ext cx="42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500">
                <a:solidFill>
                  <a:srgbClr val="CC333F"/>
                </a:solidFill>
                <a:latin typeface="Consolas"/>
                <a:ea typeface="Consolas"/>
                <a:cs typeface="Consolas"/>
                <a:sym typeface="Consolas"/>
              </a:rPr>
              <a:t>=&gt;</a:t>
            </a:r>
            <a:endParaRPr sz="1500">
              <a:solidFill>
                <a:srgbClr val="0A369D"/>
              </a:solidFill>
              <a:latin typeface="Open Sans"/>
              <a:ea typeface="Open Sans"/>
              <a:cs typeface="Open Sans"/>
              <a:sym typeface="Open Sans"/>
            </a:endParaRPr>
          </a:p>
        </p:txBody>
      </p:sp>
      <p:cxnSp>
        <p:nvCxnSpPr>
          <p:cNvPr id="644" name="Google Shape;644;p75"/>
          <p:cNvCxnSpPr/>
          <p:nvPr/>
        </p:nvCxnSpPr>
        <p:spPr>
          <a:xfrm>
            <a:off x="5411194" y="2186066"/>
            <a:ext cx="609600" cy="4500"/>
          </a:xfrm>
          <a:prstGeom prst="straightConnector1">
            <a:avLst/>
          </a:prstGeom>
          <a:noFill/>
          <a:ln w="28575" cap="flat" cmpd="sng">
            <a:solidFill>
              <a:schemeClr val="dk2"/>
            </a:solidFill>
            <a:prstDash val="solid"/>
            <a:round/>
            <a:headEnd type="none" w="med" len="med"/>
            <a:tailEnd type="triangle" w="med" len="med"/>
          </a:ln>
        </p:spPr>
      </p:cxnSp>
      <p:sp>
        <p:nvSpPr>
          <p:cNvPr id="645" name="Google Shape;645;p75"/>
          <p:cNvSpPr txBox="1"/>
          <p:nvPr/>
        </p:nvSpPr>
        <p:spPr>
          <a:xfrm>
            <a:off x="209888" y="1982800"/>
            <a:ext cx="2278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595959"/>
                </a:solidFill>
                <a:latin typeface="Consolas"/>
                <a:ea typeface="Consolas"/>
                <a:cs typeface="Consolas"/>
                <a:sym typeface="Consolas"/>
              </a:rPr>
              <a:t>celsiusToFahrenheit</a:t>
            </a:r>
            <a:endParaRPr sz="1800">
              <a:solidFill>
                <a:srgbClr val="595959"/>
              </a:solidFill>
              <a:latin typeface="Open Sans"/>
              <a:ea typeface="Open Sans"/>
              <a:cs typeface="Open Sans"/>
              <a:sym typeface="Open Sans"/>
            </a:endParaRPr>
          </a:p>
        </p:txBody>
      </p:sp>
      <p:cxnSp>
        <p:nvCxnSpPr>
          <p:cNvPr id="646" name="Google Shape;646;p75"/>
          <p:cNvCxnSpPr/>
          <p:nvPr/>
        </p:nvCxnSpPr>
        <p:spPr>
          <a:xfrm>
            <a:off x="2323594" y="2188291"/>
            <a:ext cx="609600" cy="45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Callback functions</a:t>
            </a:r>
            <a:endParaRPr/>
          </a:p>
        </p:txBody>
      </p:sp>
      <p:sp>
        <p:nvSpPr>
          <p:cNvPr id="652" name="Google Shape;652;p76"/>
          <p:cNvSpPr txBox="1">
            <a:spLocks noGrp="1"/>
          </p:cNvSpPr>
          <p:nvPr>
            <p:ph type="body" idx="1"/>
          </p:nvPr>
        </p:nvSpPr>
        <p:spPr>
          <a:xfrm>
            <a:off x="311700" y="12858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In JavaScript, functions can be passed around like any other values.</a:t>
            </a:r>
            <a:endParaRPr sz="1700"/>
          </a:p>
          <a:p>
            <a:pPr marL="0" lvl="0" indent="0" algn="l" rtl="0">
              <a:spcBef>
                <a:spcPts val="1600"/>
              </a:spcBef>
              <a:spcAft>
                <a:spcPts val="0"/>
              </a:spcAft>
              <a:buNone/>
            </a:pPr>
            <a:endParaRPr sz="1700"/>
          </a:p>
          <a:p>
            <a:pPr marL="0" lvl="0" indent="0" algn="l" rtl="0">
              <a:spcBef>
                <a:spcPts val="1600"/>
              </a:spcBef>
              <a:spcAft>
                <a:spcPts val="1600"/>
              </a:spcAft>
              <a:buNone/>
            </a:pPr>
            <a:r>
              <a:rPr lang="en" sz="1700"/>
              <a:t>This means we can give a </a:t>
            </a:r>
            <a:r>
              <a:rPr lang="en" sz="1700" b="1"/>
              <a:t>“callback”</a:t>
            </a:r>
            <a:r>
              <a:rPr lang="en" sz="1700"/>
              <a:t> function as an argument to another function!</a:t>
            </a:r>
            <a:endParaRPr sz="17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Quick Practice!</a:t>
            </a:r>
            <a:endParaRPr/>
          </a:p>
        </p:txBody>
      </p:sp>
      <p:sp>
        <p:nvSpPr>
          <p:cNvPr id="658" name="Google Shape;658;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Write a function that prints a simple message to the console. </a:t>
            </a:r>
            <a:endParaRPr/>
          </a:p>
          <a:p>
            <a:pPr marL="0" lvl="0" indent="0" algn="l" rtl="0">
              <a:spcBef>
                <a:spcPts val="1600"/>
              </a:spcBef>
              <a:spcAft>
                <a:spcPts val="0"/>
              </a:spcAft>
              <a:buNone/>
            </a:pPr>
            <a:r>
              <a:rPr lang="en"/>
              <a:t>Syntax reference: </a:t>
            </a:r>
            <a:endParaRPr/>
          </a:p>
          <a:p>
            <a:pPr marL="0" lvl="0" indent="0" algn="l" rtl="0">
              <a:spcBef>
                <a:spcPts val="1600"/>
              </a:spcBef>
              <a:spcAft>
                <a:spcPts val="0"/>
              </a:spcAft>
              <a:buNone/>
            </a:pPr>
            <a:r>
              <a:rPr lang="en">
                <a:solidFill>
                  <a:srgbClr val="CC333F"/>
                </a:solidFill>
                <a:latin typeface="Consolas"/>
                <a:ea typeface="Consolas"/>
                <a:cs typeface="Consolas"/>
                <a:sym typeface="Consolas"/>
              </a:rPr>
              <a:t>(parameters) =&gt; { body } </a:t>
            </a:r>
            <a:r>
              <a:rPr lang="en"/>
              <a:t>(but we don’t need any parameters)</a:t>
            </a:r>
            <a:endParaRPr/>
          </a:p>
          <a:p>
            <a:pPr marL="0" lvl="0" indent="0" algn="l" rtl="0">
              <a:spcBef>
                <a:spcPts val="1600"/>
              </a:spcBef>
              <a:spcAft>
                <a:spcPts val="0"/>
              </a:spcAft>
              <a:buNone/>
            </a:pPr>
            <a:r>
              <a:rPr lang="en">
                <a:solidFill>
                  <a:srgbClr val="CC333F"/>
                </a:solidFill>
                <a:latin typeface="Consolas"/>
                <a:ea typeface="Consolas"/>
                <a:cs typeface="Consolas"/>
                <a:sym typeface="Consolas"/>
              </a:rPr>
              <a:t>console.log(“your message”);</a:t>
            </a:r>
            <a:endParaRPr>
              <a:solidFill>
                <a:srgbClr val="CC333F"/>
              </a:solidFill>
              <a:latin typeface="Consolas"/>
              <a:ea typeface="Consolas"/>
              <a:cs typeface="Consolas"/>
              <a:sym typeface="Consolas"/>
            </a:endParaRPr>
          </a:p>
          <a:p>
            <a:pPr marL="0" lvl="0" indent="0" algn="l" rtl="0">
              <a:spcBef>
                <a:spcPts val="1600"/>
              </a:spcBef>
              <a:spcAft>
                <a:spcPts val="0"/>
              </a:spcAft>
              <a:buClr>
                <a:schemeClr val="dk1"/>
              </a:buClr>
              <a:buSzPts val="1100"/>
              <a:buFont typeface="Arial"/>
              <a:buNone/>
            </a:pPr>
            <a:r>
              <a:rPr lang="en"/>
              <a:t>Remember to give your function a name!</a:t>
            </a:r>
            <a:endParaRPr/>
          </a:p>
          <a:p>
            <a:pPr marL="0" lvl="0" indent="0" algn="l" rtl="0">
              <a:spcBef>
                <a:spcPts val="1600"/>
              </a:spcBef>
              <a:spcAft>
                <a:spcPts val="160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setTimeout</a:t>
            </a:r>
            <a:endParaRPr/>
          </a:p>
        </p:txBody>
      </p:sp>
      <p:sp>
        <p:nvSpPr>
          <p:cNvPr id="664" name="Google Shape;664;p78"/>
          <p:cNvSpPr txBox="1">
            <a:spLocks noGrp="1"/>
          </p:cNvSpPr>
          <p:nvPr>
            <p:ph type="body" idx="1"/>
          </p:nvPr>
        </p:nvSpPr>
        <p:spPr>
          <a:xfrm>
            <a:off x="311700" y="2071500"/>
            <a:ext cx="8520600" cy="24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setTimeout() calls a function after a specified delay. It takes 2 parameters: the function to call (aka callback function), and the delay (in milliseconds).</a:t>
            </a:r>
            <a:endParaRPr/>
          </a:p>
          <a:p>
            <a:pPr marL="0" lvl="0" indent="0" algn="l" rtl="0">
              <a:spcBef>
                <a:spcPts val="1600"/>
              </a:spcBef>
              <a:spcAft>
                <a:spcPts val="1600"/>
              </a:spcAft>
              <a:buNone/>
            </a:pPr>
            <a:endParaRPr/>
          </a:p>
        </p:txBody>
      </p:sp>
      <p:pic>
        <p:nvPicPr>
          <p:cNvPr id="665" name="Google Shape;665;p78"/>
          <p:cNvPicPr preferRelativeResize="0"/>
          <p:nvPr/>
        </p:nvPicPr>
        <p:blipFill>
          <a:blip r:embed="rId3">
            <a:alphaModFix/>
          </a:blip>
          <a:stretch>
            <a:fillRect/>
          </a:stretch>
        </p:blipFill>
        <p:spPr>
          <a:xfrm>
            <a:off x="3124200" y="1237663"/>
            <a:ext cx="2895600" cy="6953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setTimeout</a:t>
            </a:r>
            <a:endParaRPr/>
          </a:p>
        </p:txBody>
      </p:sp>
      <p:sp>
        <p:nvSpPr>
          <p:cNvPr id="671" name="Google Shape;671;p79"/>
          <p:cNvSpPr txBox="1">
            <a:spLocks noGrp="1"/>
          </p:cNvSpPr>
          <p:nvPr>
            <p:ph type="body" idx="1"/>
          </p:nvPr>
        </p:nvSpPr>
        <p:spPr>
          <a:xfrm>
            <a:off x="311700" y="2071500"/>
            <a:ext cx="8520600" cy="24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setTimeout() calls a function after a specified delay. It takes 2 parameters: the function to call (aka callback function), and the delay (in milliseconds).</a:t>
            </a:r>
            <a:endParaRPr/>
          </a:p>
          <a:p>
            <a:pPr marL="0" lvl="0" indent="0" algn="l" rtl="0">
              <a:spcBef>
                <a:spcPts val="1600"/>
              </a:spcBef>
              <a:spcAft>
                <a:spcPts val="0"/>
              </a:spcAft>
              <a:buNone/>
            </a:pPr>
            <a:r>
              <a:rPr lang="en"/>
              <a:t>How can we print our message after 5 seconds? (multiple-select)</a:t>
            </a:r>
            <a:endParaRPr/>
          </a:p>
          <a:p>
            <a:pPr marL="0" lvl="0" indent="0" algn="l" rtl="0">
              <a:spcBef>
                <a:spcPts val="1600"/>
              </a:spcBef>
              <a:spcAft>
                <a:spcPts val="0"/>
              </a:spcAft>
              <a:buNone/>
            </a:pPr>
            <a:r>
              <a:rPr lang="en"/>
              <a:t>A.									</a:t>
            </a:r>
            <a:endParaRPr/>
          </a:p>
          <a:p>
            <a:pPr marL="0" lvl="0" indent="0" algn="l" rtl="0">
              <a:spcBef>
                <a:spcPts val="1600"/>
              </a:spcBef>
              <a:spcAft>
                <a:spcPts val="0"/>
              </a:spcAft>
              <a:buNone/>
            </a:pPr>
            <a:r>
              <a:rPr lang="en"/>
              <a:t>B.</a:t>
            </a:r>
            <a:endParaRPr/>
          </a:p>
          <a:p>
            <a:pPr marL="0" lvl="0" indent="0" algn="l" rtl="0">
              <a:spcBef>
                <a:spcPts val="1600"/>
              </a:spcBef>
              <a:spcAft>
                <a:spcPts val="1600"/>
              </a:spcAft>
              <a:buNone/>
            </a:pPr>
            <a:r>
              <a:rPr lang="en"/>
              <a:t>C. </a:t>
            </a:r>
            <a:endParaRPr/>
          </a:p>
        </p:txBody>
      </p:sp>
      <p:pic>
        <p:nvPicPr>
          <p:cNvPr id="672" name="Google Shape;672;p79"/>
          <p:cNvPicPr preferRelativeResize="0"/>
          <p:nvPr/>
        </p:nvPicPr>
        <p:blipFill>
          <a:blip r:embed="rId3">
            <a:alphaModFix/>
          </a:blip>
          <a:stretch>
            <a:fillRect/>
          </a:stretch>
        </p:blipFill>
        <p:spPr>
          <a:xfrm>
            <a:off x="3124200" y="1237663"/>
            <a:ext cx="2895600" cy="695325"/>
          </a:xfrm>
          <a:prstGeom prst="rect">
            <a:avLst/>
          </a:prstGeom>
          <a:noFill/>
          <a:ln w="19050" cap="flat" cmpd="sng">
            <a:solidFill>
              <a:schemeClr val="dk2"/>
            </a:solidFill>
            <a:prstDash val="solid"/>
            <a:round/>
            <a:headEnd type="none" w="sm" len="sm"/>
            <a:tailEnd type="none" w="sm" len="sm"/>
          </a:ln>
        </p:spPr>
      </p:pic>
      <p:pic>
        <p:nvPicPr>
          <p:cNvPr id="673" name="Google Shape;673;p79"/>
          <p:cNvPicPr preferRelativeResize="0"/>
          <p:nvPr/>
        </p:nvPicPr>
        <p:blipFill>
          <a:blip r:embed="rId4">
            <a:alphaModFix/>
          </a:blip>
          <a:stretch>
            <a:fillRect/>
          </a:stretch>
        </p:blipFill>
        <p:spPr>
          <a:xfrm>
            <a:off x="763050" y="3488350"/>
            <a:ext cx="3594525" cy="321125"/>
          </a:xfrm>
          <a:prstGeom prst="rect">
            <a:avLst/>
          </a:prstGeom>
          <a:noFill/>
          <a:ln w="19050" cap="flat" cmpd="sng">
            <a:solidFill>
              <a:schemeClr val="dk2"/>
            </a:solidFill>
            <a:prstDash val="solid"/>
            <a:round/>
            <a:headEnd type="none" w="sm" len="sm"/>
            <a:tailEnd type="none" w="sm" len="sm"/>
          </a:ln>
        </p:spPr>
      </p:pic>
      <p:pic>
        <p:nvPicPr>
          <p:cNvPr id="674" name="Google Shape;674;p79"/>
          <p:cNvPicPr preferRelativeResize="0"/>
          <p:nvPr/>
        </p:nvPicPr>
        <p:blipFill>
          <a:blip r:embed="rId5">
            <a:alphaModFix/>
          </a:blip>
          <a:stretch>
            <a:fillRect/>
          </a:stretch>
        </p:blipFill>
        <p:spPr>
          <a:xfrm>
            <a:off x="763050" y="3999175"/>
            <a:ext cx="3698117" cy="321125"/>
          </a:xfrm>
          <a:prstGeom prst="rect">
            <a:avLst/>
          </a:prstGeom>
          <a:noFill/>
          <a:ln w="19050" cap="flat" cmpd="sng">
            <a:solidFill>
              <a:schemeClr val="dk2"/>
            </a:solidFill>
            <a:prstDash val="solid"/>
            <a:round/>
            <a:headEnd type="none" w="sm" len="sm"/>
            <a:tailEnd type="none" w="sm" len="sm"/>
          </a:ln>
        </p:spPr>
      </p:pic>
      <p:pic>
        <p:nvPicPr>
          <p:cNvPr id="675" name="Google Shape;675;p79"/>
          <p:cNvPicPr preferRelativeResize="0"/>
          <p:nvPr/>
        </p:nvPicPr>
        <p:blipFill>
          <a:blip r:embed="rId6">
            <a:alphaModFix/>
          </a:blip>
          <a:stretch>
            <a:fillRect/>
          </a:stretch>
        </p:blipFill>
        <p:spPr>
          <a:xfrm>
            <a:off x="763050" y="4510000"/>
            <a:ext cx="5256749" cy="406653"/>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setTimeout</a:t>
            </a:r>
            <a:endParaRPr/>
          </a:p>
        </p:txBody>
      </p:sp>
      <p:sp>
        <p:nvSpPr>
          <p:cNvPr id="681" name="Google Shape;681;p80"/>
          <p:cNvSpPr txBox="1">
            <a:spLocks noGrp="1"/>
          </p:cNvSpPr>
          <p:nvPr>
            <p:ph type="body" idx="1"/>
          </p:nvPr>
        </p:nvSpPr>
        <p:spPr>
          <a:xfrm>
            <a:off x="311700" y="2071500"/>
            <a:ext cx="8520600" cy="24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setTimeout() calls a function after a specified delay. It takes 2 parameters: the function to call, and the delay (in milliseconds).</a:t>
            </a:r>
            <a:endParaRPr/>
          </a:p>
          <a:p>
            <a:pPr marL="0" lvl="0" indent="0" algn="l" rtl="0">
              <a:spcBef>
                <a:spcPts val="1600"/>
              </a:spcBef>
              <a:spcAft>
                <a:spcPts val="0"/>
              </a:spcAft>
              <a:buNone/>
            </a:pPr>
            <a:r>
              <a:rPr lang="en"/>
              <a:t>How can we print our message after 5 seconds?</a:t>
            </a:r>
            <a:endParaRPr/>
          </a:p>
          <a:p>
            <a:pPr marL="0" lvl="0" indent="0" algn="l" rtl="0">
              <a:spcBef>
                <a:spcPts val="1600"/>
              </a:spcBef>
              <a:spcAft>
                <a:spcPts val="0"/>
              </a:spcAft>
              <a:buNone/>
            </a:pPr>
            <a:r>
              <a:rPr lang="en"/>
              <a:t>A.									</a:t>
            </a:r>
            <a:endParaRPr/>
          </a:p>
          <a:p>
            <a:pPr marL="0" lvl="0" indent="0" algn="l" rtl="0">
              <a:spcBef>
                <a:spcPts val="1600"/>
              </a:spcBef>
              <a:spcAft>
                <a:spcPts val="0"/>
              </a:spcAft>
              <a:buNone/>
            </a:pPr>
            <a:r>
              <a:rPr lang="en"/>
              <a:t>B.</a:t>
            </a:r>
            <a:endParaRPr/>
          </a:p>
          <a:p>
            <a:pPr marL="0" lvl="0" indent="0" algn="l" rtl="0">
              <a:spcBef>
                <a:spcPts val="1600"/>
              </a:spcBef>
              <a:spcAft>
                <a:spcPts val="1600"/>
              </a:spcAft>
              <a:buNone/>
            </a:pPr>
            <a:r>
              <a:rPr lang="en"/>
              <a:t>C. </a:t>
            </a:r>
            <a:endParaRPr/>
          </a:p>
        </p:txBody>
      </p:sp>
      <p:pic>
        <p:nvPicPr>
          <p:cNvPr id="682" name="Google Shape;682;p80"/>
          <p:cNvPicPr preferRelativeResize="0"/>
          <p:nvPr/>
        </p:nvPicPr>
        <p:blipFill>
          <a:blip r:embed="rId3">
            <a:alphaModFix/>
          </a:blip>
          <a:stretch>
            <a:fillRect/>
          </a:stretch>
        </p:blipFill>
        <p:spPr>
          <a:xfrm>
            <a:off x="763050" y="3488350"/>
            <a:ext cx="3594525" cy="321125"/>
          </a:xfrm>
          <a:prstGeom prst="rect">
            <a:avLst/>
          </a:prstGeom>
          <a:noFill/>
          <a:ln w="19050" cap="flat" cmpd="sng">
            <a:solidFill>
              <a:schemeClr val="dk2"/>
            </a:solidFill>
            <a:prstDash val="solid"/>
            <a:round/>
            <a:headEnd type="none" w="sm" len="sm"/>
            <a:tailEnd type="none" w="sm" len="sm"/>
          </a:ln>
        </p:spPr>
      </p:pic>
      <p:pic>
        <p:nvPicPr>
          <p:cNvPr id="683" name="Google Shape;683;p80"/>
          <p:cNvPicPr preferRelativeResize="0"/>
          <p:nvPr/>
        </p:nvPicPr>
        <p:blipFill>
          <a:blip r:embed="rId4">
            <a:alphaModFix/>
          </a:blip>
          <a:stretch>
            <a:fillRect/>
          </a:stretch>
        </p:blipFill>
        <p:spPr>
          <a:xfrm>
            <a:off x="763050" y="3999175"/>
            <a:ext cx="3698117" cy="321125"/>
          </a:xfrm>
          <a:prstGeom prst="rect">
            <a:avLst/>
          </a:prstGeom>
          <a:noFill/>
          <a:ln w="19050" cap="flat" cmpd="sng">
            <a:solidFill>
              <a:schemeClr val="dk2"/>
            </a:solidFill>
            <a:prstDash val="solid"/>
            <a:round/>
            <a:headEnd type="none" w="sm" len="sm"/>
            <a:tailEnd type="none" w="sm" len="sm"/>
          </a:ln>
        </p:spPr>
      </p:pic>
      <p:pic>
        <p:nvPicPr>
          <p:cNvPr id="684" name="Google Shape;684;p80"/>
          <p:cNvPicPr preferRelativeResize="0"/>
          <p:nvPr/>
        </p:nvPicPr>
        <p:blipFill>
          <a:blip r:embed="rId5">
            <a:alphaModFix/>
          </a:blip>
          <a:stretch>
            <a:fillRect/>
          </a:stretch>
        </p:blipFill>
        <p:spPr>
          <a:xfrm>
            <a:off x="763050" y="4510000"/>
            <a:ext cx="5256749" cy="406653"/>
          </a:xfrm>
          <a:prstGeom prst="rect">
            <a:avLst/>
          </a:prstGeom>
          <a:noFill/>
          <a:ln w="19050" cap="flat" cmpd="sng">
            <a:solidFill>
              <a:schemeClr val="dk2"/>
            </a:solidFill>
            <a:prstDash val="solid"/>
            <a:round/>
            <a:headEnd type="none" w="sm" len="sm"/>
            <a:tailEnd type="none" w="sm" len="sm"/>
          </a:ln>
        </p:spPr>
      </p:pic>
      <p:cxnSp>
        <p:nvCxnSpPr>
          <p:cNvPr id="685" name="Google Shape;685;p80"/>
          <p:cNvCxnSpPr/>
          <p:nvPr/>
        </p:nvCxnSpPr>
        <p:spPr>
          <a:xfrm rot="10800000">
            <a:off x="4461025" y="4140575"/>
            <a:ext cx="1765200" cy="2400"/>
          </a:xfrm>
          <a:prstGeom prst="straightConnector1">
            <a:avLst/>
          </a:prstGeom>
          <a:noFill/>
          <a:ln w="28575" cap="flat" cmpd="sng">
            <a:solidFill>
              <a:srgbClr val="0A369D"/>
            </a:solidFill>
            <a:prstDash val="solid"/>
            <a:round/>
            <a:headEnd type="none" w="med" len="med"/>
            <a:tailEnd type="triangle" w="med" len="med"/>
          </a:ln>
        </p:spPr>
      </p:cxnSp>
      <p:sp>
        <p:nvSpPr>
          <p:cNvPr id="686" name="Google Shape;686;p80"/>
          <p:cNvSpPr txBox="1"/>
          <p:nvPr/>
        </p:nvSpPr>
        <p:spPr>
          <a:xfrm>
            <a:off x="6226225" y="3574888"/>
            <a:ext cx="2792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0A369D"/>
                </a:solidFill>
                <a:latin typeface="Open Sans"/>
                <a:ea typeface="Open Sans"/>
                <a:cs typeface="Open Sans"/>
                <a:sym typeface="Open Sans"/>
              </a:rPr>
              <a:t>DON’T DO THIS! printSomething() is whatever printSomething </a:t>
            </a:r>
            <a:r>
              <a:rPr lang="en" sz="1600" b="1">
                <a:solidFill>
                  <a:srgbClr val="0A369D"/>
                </a:solidFill>
                <a:latin typeface="Open Sans"/>
                <a:ea typeface="Open Sans"/>
                <a:cs typeface="Open Sans"/>
                <a:sym typeface="Open Sans"/>
              </a:rPr>
              <a:t>returns</a:t>
            </a:r>
            <a:r>
              <a:rPr lang="en" sz="1600">
                <a:solidFill>
                  <a:srgbClr val="0A369D"/>
                </a:solidFill>
                <a:latin typeface="Open Sans"/>
                <a:ea typeface="Open Sans"/>
                <a:cs typeface="Open Sans"/>
                <a:sym typeface="Open Sans"/>
              </a:rPr>
              <a:t>, not the function itself</a:t>
            </a:r>
            <a:endParaRPr sz="1600">
              <a:solidFill>
                <a:srgbClr val="0A369D"/>
              </a:solidFill>
              <a:latin typeface="Open Sans"/>
              <a:ea typeface="Open Sans"/>
              <a:cs typeface="Open Sans"/>
              <a:sym typeface="Open Sans"/>
            </a:endParaRPr>
          </a:p>
        </p:txBody>
      </p:sp>
      <p:pic>
        <p:nvPicPr>
          <p:cNvPr id="687" name="Google Shape;687;p80"/>
          <p:cNvPicPr preferRelativeResize="0"/>
          <p:nvPr/>
        </p:nvPicPr>
        <p:blipFill>
          <a:blip r:embed="rId6">
            <a:alphaModFix/>
          </a:blip>
          <a:stretch>
            <a:fillRect/>
          </a:stretch>
        </p:blipFill>
        <p:spPr>
          <a:xfrm>
            <a:off x="3124200" y="1187425"/>
            <a:ext cx="2895600" cy="7143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going on in Option C?</a:t>
            </a:r>
            <a:endParaRPr/>
          </a:p>
        </p:txBody>
      </p:sp>
      <p:pic>
        <p:nvPicPr>
          <p:cNvPr id="693" name="Google Shape;693;p81"/>
          <p:cNvPicPr preferRelativeResize="0"/>
          <p:nvPr/>
        </p:nvPicPr>
        <p:blipFill>
          <a:blip r:embed="rId3">
            <a:alphaModFix/>
          </a:blip>
          <a:stretch>
            <a:fillRect/>
          </a:stretch>
        </p:blipFill>
        <p:spPr>
          <a:xfrm>
            <a:off x="277263" y="1600188"/>
            <a:ext cx="3829050" cy="971550"/>
          </a:xfrm>
          <a:prstGeom prst="rect">
            <a:avLst/>
          </a:prstGeom>
          <a:noFill/>
          <a:ln w="19050" cap="flat" cmpd="sng">
            <a:solidFill>
              <a:schemeClr val="dk2"/>
            </a:solidFill>
            <a:prstDash val="solid"/>
            <a:round/>
            <a:headEnd type="none" w="sm" len="sm"/>
            <a:tailEnd type="none" w="sm" len="sm"/>
          </a:ln>
        </p:spPr>
      </p:pic>
      <p:cxnSp>
        <p:nvCxnSpPr>
          <p:cNvPr id="694" name="Google Shape;694;p81"/>
          <p:cNvCxnSpPr/>
          <p:nvPr/>
        </p:nvCxnSpPr>
        <p:spPr>
          <a:xfrm rot="10800000">
            <a:off x="4000738" y="1929500"/>
            <a:ext cx="2073600" cy="12000"/>
          </a:xfrm>
          <a:prstGeom prst="straightConnector1">
            <a:avLst/>
          </a:prstGeom>
          <a:noFill/>
          <a:ln w="28575" cap="flat" cmpd="sng">
            <a:solidFill>
              <a:srgbClr val="0A369D"/>
            </a:solidFill>
            <a:prstDash val="solid"/>
            <a:round/>
            <a:headEnd type="none" w="med" len="med"/>
            <a:tailEnd type="triangle" w="med" len="med"/>
          </a:ln>
        </p:spPr>
      </p:cxnSp>
      <p:cxnSp>
        <p:nvCxnSpPr>
          <p:cNvPr id="695" name="Google Shape;695;p81"/>
          <p:cNvCxnSpPr/>
          <p:nvPr/>
        </p:nvCxnSpPr>
        <p:spPr>
          <a:xfrm flipH="1">
            <a:off x="3500913" y="2164625"/>
            <a:ext cx="2561700" cy="257700"/>
          </a:xfrm>
          <a:prstGeom prst="straightConnector1">
            <a:avLst/>
          </a:prstGeom>
          <a:noFill/>
          <a:ln w="28575" cap="flat" cmpd="sng">
            <a:solidFill>
              <a:srgbClr val="0A369D"/>
            </a:solidFill>
            <a:prstDash val="solid"/>
            <a:round/>
            <a:headEnd type="none" w="med" len="med"/>
            <a:tailEnd type="triangle" w="med" len="med"/>
          </a:ln>
        </p:spPr>
      </p:cxnSp>
      <p:sp>
        <p:nvSpPr>
          <p:cNvPr id="696" name="Google Shape;696;p81"/>
          <p:cNvSpPr txBox="1"/>
          <p:nvPr/>
        </p:nvSpPr>
        <p:spPr>
          <a:xfrm>
            <a:off x="6074338" y="1788150"/>
            <a:ext cx="2792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A369D"/>
                </a:solidFill>
                <a:latin typeface="Open Sans"/>
                <a:ea typeface="Open Sans"/>
                <a:cs typeface="Open Sans"/>
                <a:sym typeface="Open Sans"/>
              </a:rPr>
              <a:t>These are equivalent…</a:t>
            </a:r>
            <a:endParaRPr sz="1800">
              <a:solidFill>
                <a:srgbClr val="0A369D"/>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82"/>
          <p:cNvPicPr preferRelativeResize="0"/>
          <p:nvPr/>
        </p:nvPicPr>
        <p:blipFill>
          <a:blip r:embed="rId3">
            <a:alphaModFix/>
          </a:blip>
          <a:stretch>
            <a:fillRect/>
          </a:stretch>
        </p:blipFill>
        <p:spPr>
          <a:xfrm>
            <a:off x="277275" y="3154213"/>
            <a:ext cx="4876800" cy="1400175"/>
          </a:xfrm>
          <a:prstGeom prst="rect">
            <a:avLst/>
          </a:prstGeom>
          <a:noFill/>
          <a:ln w="19050" cap="flat" cmpd="sng">
            <a:solidFill>
              <a:schemeClr val="dk2"/>
            </a:solidFill>
            <a:prstDash val="solid"/>
            <a:round/>
            <a:headEnd type="none" w="sm" len="sm"/>
            <a:tailEnd type="none" w="sm" len="sm"/>
          </a:ln>
        </p:spPr>
      </p:pic>
      <p:sp>
        <p:nvSpPr>
          <p:cNvPr id="702" name="Google Shape;702;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What’s going on in Option C?</a:t>
            </a:r>
          </a:p>
        </p:txBody>
      </p:sp>
      <p:pic>
        <p:nvPicPr>
          <p:cNvPr id="703" name="Google Shape;703;p82"/>
          <p:cNvPicPr preferRelativeResize="0"/>
          <p:nvPr/>
        </p:nvPicPr>
        <p:blipFill>
          <a:blip r:embed="rId4">
            <a:alphaModFix/>
          </a:blip>
          <a:stretch>
            <a:fillRect/>
          </a:stretch>
        </p:blipFill>
        <p:spPr>
          <a:xfrm>
            <a:off x="277263" y="1600188"/>
            <a:ext cx="3829050" cy="971550"/>
          </a:xfrm>
          <a:prstGeom prst="rect">
            <a:avLst/>
          </a:prstGeom>
          <a:noFill/>
          <a:ln w="19050" cap="flat" cmpd="sng">
            <a:solidFill>
              <a:schemeClr val="dk2"/>
            </a:solidFill>
            <a:prstDash val="solid"/>
            <a:round/>
            <a:headEnd type="none" w="sm" len="sm"/>
            <a:tailEnd type="none" w="sm" len="sm"/>
          </a:ln>
        </p:spPr>
      </p:pic>
      <p:cxnSp>
        <p:nvCxnSpPr>
          <p:cNvPr id="704" name="Google Shape;704;p82"/>
          <p:cNvCxnSpPr/>
          <p:nvPr/>
        </p:nvCxnSpPr>
        <p:spPr>
          <a:xfrm rot="10800000">
            <a:off x="4000738" y="1929500"/>
            <a:ext cx="2073600" cy="12000"/>
          </a:xfrm>
          <a:prstGeom prst="straightConnector1">
            <a:avLst/>
          </a:prstGeom>
          <a:noFill/>
          <a:ln w="28575" cap="flat" cmpd="sng">
            <a:solidFill>
              <a:srgbClr val="0A369D"/>
            </a:solidFill>
            <a:prstDash val="solid"/>
            <a:round/>
            <a:headEnd type="none" w="med" len="med"/>
            <a:tailEnd type="triangle" w="med" len="med"/>
          </a:ln>
        </p:spPr>
      </p:cxnSp>
      <p:cxnSp>
        <p:nvCxnSpPr>
          <p:cNvPr id="705" name="Google Shape;705;p82"/>
          <p:cNvCxnSpPr/>
          <p:nvPr/>
        </p:nvCxnSpPr>
        <p:spPr>
          <a:xfrm flipH="1">
            <a:off x="3500913" y="2164625"/>
            <a:ext cx="2561700" cy="257700"/>
          </a:xfrm>
          <a:prstGeom prst="straightConnector1">
            <a:avLst/>
          </a:prstGeom>
          <a:noFill/>
          <a:ln w="28575" cap="flat" cmpd="sng">
            <a:solidFill>
              <a:srgbClr val="0A369D"/>
            </a:solidFill>
            <a:prstDash val="solid"/>
            <a:round/>
            <a:headEnd type="none" w="med" len="med"/>
            <a:tailEnd type="triangle" w="med" len="med"/>
          </a:ln>
        </p:spPr>
      </p:cxnSp>
      <p:sp>
        <p:nvSpPr>
          <p:cNvPr id="706" name="Google Shape;706;p82"/>
          <p:cNvSpPr txBox="1"/>
          <p:nvPr/>
        </p:nvSpPr>
        <p:spPr>
          <a:xfrm>
            <a:off x="6074338" y="1788150"/>
            <a:ext cx="2792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noProof="0" dirty="0">
                <a:solidFill>
                  <a:srgbClr val="0A369D"/>
                </a:solidFill>
                <a:latin typeface="Open Sans"/>
                <a:ea typeface="Open Sans"/>
                <a:cs typeface="Open Sans"/>
                <a:sym typeface="Open Sans"/>
              </a:rPr>
              <a:t>These are equivalent…</a:t>
            </a:r>
          </a:p>
        </p:txBody>
      </p:sp>
      <p:cxnSp>
        <p:nvCxnSpPr>
          <p:cNvPr id="707" name="Google Shape;707;p82"/>
          <p:cNvCxnSpPr>
            <a:stCxn id="708" idx="1"/>
          </p:cNvCxnSpPr>
          <p:nvPr/>
        </p:nvCxnSpPr>
        <p:spPr>
          <a:xfrm rot="10800000">
            <a:off x="3535138" y="3960800"/>
            <a:ext cx="2539200" cy="6000"/>
          </a:xfrm>
          <a:prstGeom prst="straightConnector1">
            <a:avLst/>
          </a:prstGeom>
          <a:noFill/>
          <a:ln w="28575" cap="flat" cmpd="sng">
            <a:solidFill>
              <a:srgbClr val="0A369D"/>
            </a:solidFill>
            <a:prstDash val="solid"/>
            <a:round/>
            <a:headEnd type="none" w="med" len="med"/>
            <a:tailEnd type="triangle" w="med" len="med"/>
          </a:ln>
        </p:spPr>
      </p:cxnSp>
      <p:sp>
        <p:nvSpPr>
          <p:cNvPr id="708" name="Google Shape;708;p82"/>
          <p:cNvSpPr txBox="1"/>
          <p:nvPr/>
        </p:nvSpPr>
        <p:spPr>
          <a:xfrm>
            <a:off x="6074338" y="3735950"/>
            <a:ext cx="2792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noProof="0" dirty="0">
                <a:solidFill>
                  <a:srgbClr val="0A369D"/>
                </a:solidFill>
                <a:latin typeface="Open Sans"/>
                <a:ea typeface="Open Sans"/>
                <a:cs typeface="Open Sans"/>
                <a:sym typeface="Open Sans"/>
              </a:rPr>
              <a:t>And so are these!</a:t>
            </a:r>
          </a:p>
        </p:txBody>
      </p:sp>
      <p:cxnSp>
        <p:nvCxnSpPr>
          <p:cNvPr id="709" name="Google Shape;709;p82"/>
          <p:cNvCxnSpPr/>
          <p:nvPr/>
        </p:nvCxnSpPr>
        <p:spPr>
          <a:xfrm flipH="1">
            <a:off x="5238750" y="4185250"/>
            <a:ext cx="940500" cy="270000"/>
          </a:xfrm>
          <a:prstGeom prst="straightConnector1">
            <a:avLst/>
          </a:prstGeom>
          <a:noFill/>
          <a:ln w="28575" cap="flat" cmpd="sng">
            <a:solidFill>
              <a:srgbClr val="0A369D"/>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a:t>
            </a:r>
            <a:endParaRPr/>
          </a:p>
        </p:txBody>
      </p:sp>
      <p:sp>
        <p:nvSpPr>
          <p:cNvPr id="102" name="Google Shape;10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JavaScript has 5 primitive data types:</a:t>
            </a:r>
            <a:endParaRPr/>
          </a:p>
          <a:p>
            <a:pPr marL="457200" lvl="0" indent="-342900" algn="l" rtl="0">
              <a:spcBef>
                <a:spcPts val="1600"/>
              </a:spcBef>
              <a:spcAft>
                <a:spcPts val="0"/>
              </a:spcAft>
              <a:buSzPts val="1800"/>
              <a:buChar char="●"/>
            </a:pPr>
            <a:r>
              <a:rPr lang="en"/>
              <a:t>Boolean (true, false)</a:t>
            </a:r>
            <a:endParaRPr>
              <a:latin typeface="Consolas"/>
              <a:ea typeface="Consolas"/>
              <a:cs typeface="Consolas"/>
              <a:sym typeface="Consolas"/>
            </a:endParaRPr>
          </a:p>
          <a:p>
            <a:pPr marL="457200" lvl="0" indent="-342900" algn="l" rtl="0">
              <a:spcBef>
                <a:spcPts val="1000"/>
              </a:spcBef>
              <a:spcAft>
                <a:spcPts val="0"/>
              </a:spcAft>
              <a:buSzPts val="1800"/>
              <a:buChar char="●"/>
            </a:pPr>
            <a:r>
              <a:rPr lang="en"/>
              <a:t>Number (12, 1.618, -46.7, 0, etc.)</a:t>
            </a:r>
            <a:endParaRPr/>
          </a:p>
          <a:p>
            <a:pPr marL="457200" lvl="0" indent="-342900" algn="l" rtl="0">
              <a:spcBef>
                <a:spcPts val="1000"/>
              </a:spcBef>
              <a:spcAft>
                <a:spcPts val="0"/>
              </a:spcAft>
              <a:buSzPts val="1800"/>
              <a:buChar char="●"/>
            </a:pPr>
            <a:r>
              <a:rPr lang="en"/>
              <a:t>String (“hello”, “world!”, “12”, “”, etc.)</a:t>
            </a:r>
            <a:endParaRPr/>
          </a:p>
          <a:p>
            <a:pPr marL="457200" lvl="0" indent="-342900" algn="l" rtl="0">
              <a:spcBef>
                <a:spcPts val="1000"/>
              </a:spcBef>
              <a:spcAft>
                <a:spcPts val="0"/>
              </a:spcAft>
              <a:buSzPts val="1800"/>
              <a:buChar char="●"/>
            </a:pPr>
            <a:r>
              <a:rPr lang="en"/>
              <a:t>Null</a:t>
            </a:r>
            <a:endParaRPr/>
          </a:p>
          <a:p>
            <a:pPr marL="457200" lvl="0" indent="-342900" algn="l" rtl="0">
              <a:spcBef>
                <a:spcPts val="1000"/>
              </a:spcBef>
              <a:spcAft>
                <a:spcPts val="1000"/>
              </a:spcAft>
              <a:buSzPts val="1800"/>
              <a:buChar char="●"/>
            </a:pPr>
            <a:r>
              <a:rPr lang="en"/>
              <a:t>Undefined</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83"/>
          <p:cNvGrpSpPr/>
          <p:nvPr/>
        </p:nvGrpSpPr>
        <p:grpSpPr>
          <a:xfrm>
            <a:off x="277275" y="3152675"/>
            <a:ext cx="4876950" cy="1411500"/>
            <a:chOff x="277275" y="3152675"/>
            <a:chExt cx="4876950" cy="1411500"/>
          </a:xfrm>
        </p:grpSpPr>
        <p:pic>
          <p:nvPicPr>
            <p:cNvPr id="715" name="Google Shape;715;p83"/>
            <p:cNvPicPr preferRelativeResize="0"/>
            <p:nvPr/>
          </p:nvPicPr>
          <p:blipFill>
            <a:blip r:embed="rId3">
              <a:alphaModFix/>
            </a:blip>
            <a:stretch>
              <a:fillRect/>
            </a:stretch>
          </p:blipFill>
          <p:spPr>
            <a:xfrm>
              <a:off x="277275" y="3154213"/>
              <a:ext cx="4876800" cy="1400175"/>
            </a:xfrm>
            <a:prstGeom prst="rect">
              <a:avLst/>
            </a:prstGeom>
            <a:noFill/>
            <a:ln w="19050" cap="flat" cmpd="sng">
              <a:solidFill>
                <a:schemeClr val="dk2"/>
              </a:solidFill>
              <a:prstDash val="solid"/>
              <a:round/>
              <a:headEnd type="none" w="sm" len="sm"/>
              <a:tailEnd type="none" w="sm" len="sm"/>
            </a:ln>
          </p:spPr>
        </p:pic>
        <p:sp>
          <p:nvSpPr>
            <p:cNvPr id="716" name="Google Shape;716;p83"/>
            <p:cNvSpPr/>
            <p:nvPr/>
          </p:nvSpPr>
          <p:spPr>
            <a:xfrm>
              <a:off x="277275" y="3154225"/>
              <a:ext cx="2120700" cy="2577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17" name="Google Shape;717;p83"/>
            <p:cNvSpPr/>
            <p:nvPr/>
          </p:nvSpPr>
          <p:spPr>
            <a:xfrm>
              <a:off x="3175325" y="3152675"/>
              <a:ext cx="1978800" cy="4617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18" name="Google Shape;718;p83"/>
            <p:cNvSpPr/>
            <p:nvPr/>
          </p:nvSpPr>
          <p:spPr>
            <a:xfrm>
              <a:off x="277275" y="3872075"/>
              <a:ext cx="4876800" cy="3666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19" name="Google Shape;719;p83"/>
            <p:cNvSpPr/>
            <p:nvPr/>
          </p:nvSpPr>
          <p:spPr>
            <a:xfrm>
              <a:off x="277275" y="4238675"/>
              <a:ext cx="1098900" cy="3255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20" name="Google Shape;720;p83"/>
            <p:cNvSpPr/>
            <p:nvPr/>
          </p:nvSpPr>
          <p:spPr>
            <a:xfrm>
              <a:off x="4106325" y="4236400"/>
              <a:ext cx="1047900" cy="3255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21" name="Google Shape;721;p83"/>
            <p:cNvSpPr/>
            <p:nvPr/>
          </p:nvSpPr>
          <p:spPr>
            <a:xfrm>
              <a:off x="448600" y="3614375"/>
              <a:ext cx="4705500" cy="257700"/>
            </a:xfrm>
            <a:prstGeom prst="rect">
              <a:avLst/>
            </a:prstGeom>
            <a:solidFill>
              <a:srgbClr val="AAAAAA">
                <a:alpha val="49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722" name="Google Shape;722;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going on in Option C?</a:t>
            </a:r>
            <a:endParaRPr/>
          </a:p>
        </p:txBody>
      </p:sp>
      <p:pic>
        <p:nvPicPr>
          <p:cNvPr id="723" name="Google Shape;723;p83"/>
          <p:cNvPicPr preferRelativeResize="0"/>
          <p:nvPr/>
        </p:nvPicPr>
        <p:blipFill>
          <a:blip r:embed="rId4">
            <a:alphaModFix/>
          </a:blip>
          <a:stretch>
            <a:fillRect/>
          </a:stretch>
        </p:blipFill>
        <p:spPr>
          <a:xfrm>
            <a:off x="277263" y="1600188"/>
            <a:ext cx="3829050" cy="971550"/>
          </a:xfrm>
          <a:prstGeom prst="rect">
            <a:avLst/>
          </a:prstGeom>
          <a:noFill/>
          <a:ln w="19050" cap="flat" cmpd="sng">
            <a:solidFill>
              <a:schemeClr val="dk2"/>
            </a:solidFill>
            <a:prstDash val="solid"/>
            <a:round/>
            <a:headEnd type="none" w="sm" len="sm"/>
            <a:tailEnd type="none" w="sm" len="sm"/>
          </a:ln>
        </p:spPr>
      </p:pic>
      <p:cxnSp>
        <p:nvCxnSpPr>
          <p:cNvPr id="724" name="Google Shape;724;p83"/>
          <p:cNvCxnSpPr/>
          <p:nvPr/>
        </p:nvCxnSpPr>
        <p:spPr>
          <a:xfrm rot="10800000">
            <a:off x="4000738" y="1929500"/>
            <a:ext cx="2073600" cy="12000"/>
          </a:xfrm>
          <a:prstGeom prst="straightConnector1">
            <a:avLst/>
          </a:prstGeom>
          <a:noFill/>
          <a:ln w="28575" cap="flat" cmpd="sng">
            <a:solidFill>
              <a:srgbClr val="0A369D"/>
            </a:solidFill>
            <a:prstDash val="solid"/>
            <a:round/>
            <a:headEnd type="none" w="med" len="med"/>
            <a:tailEnd type="triangle" w="med" len="med"/>
          </a:ln>
        </p:spPr>
      </p:cxnSp>
      <p:cxnSp>
        <p:nvCxnSpPr>
          <p:cNvPr id="725" name="Google Shape;725;p83"/>
          <p:cNvCxnSpPr/>
          <p:nvPr/>
        </p:nvCxnSpPr>
        <p:spPr>
          <a:xfrm flipH="1">
            <a:off x="3500913" y="2164625"/>
            <a:ext cx="2561700" cy="257700"/>
          </a:xfrm>
          <a:prstGeom prst="straightConnector1">
            <a:avLst/>
          </a:prstGeom>
          <a:noFill/>
          <a:ln w="28575" cap="flat" cmpd="sng">
            <a:solidFill>
              <a:srgbClr val="0A369D"/>
            </a:solidFill>
            <a:prstDash val="solid"/>
            <a:round/>
            <a:headEnd type="none" w="med" len="med"/>
            <a:tailEnd type="triangle" w="med" len="med"/>
          </a:ln>
        </p:spPr>
      </p:cxnSp>
      <p:sp>
        <p:nvSpPr>
          <p:cNvPr id="726" name="Google Shape;726;p83"/>
          <p:cNvSpPr txBox="1"/>
          <p:nvPr/>
        </p:nvSpPr>
        <p:spPr>
          <a:xfrm>
            <a:off x="6074338" y="1788150"/>
            <a:ext cx="2792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A369D"/>
                </a:solidFill>
                <a:latin typeface="Open Sans"/>
                <a:ea typeface="Open Sans"/>
                <a:cs typeface="Open Sans"/>
                <a:sym typeface="Open Sans"/>
              </a:rPr>
              <a:t>These are equivalent…</a:t>
            </a:r>
            <a:endParaRPr sz="1800">
              <a:solidFill>
                <a:srgbClr val="0A369D"/>
              </a:solidFill>
              <a:latin typeface="Open Sans"/>
              <a:ea typeface="Open Sans"/>
              <a:cs typeface="Open Sans"/>
              <a:sym typeface="Open Sans"/>
            </a:endParaRPr>
          </a:p>
        </p:txBody>
      </p:sp>
      <p:cxnSp>
        <p:nvCxnSpPr>
          <p:cNvPr id="727" name="Google Shape;727;p83"/>
          <p:cNvCxnSpPr/>
          <p:nvPr/>
        </p:nvCxnSpPr>
        <p:spPr>
          <a:xfrm rot="10800000">
            <a:off x="3512163" y="3956025"/>
            <a:ext cx="2539200" cy="6000"/>
          </a:xfrm>
          <a:prstGeom prst="straightConnector1">
            <a:avLst/>
          </a:prstGeom>
          <a:noFill/>
          <a:ln w="28575" cap="flat" cmpd="sng">
            <a:solidFill>
              <a:srgbClr val="0A369D"/>
            </a:solidFill>
            <a:prstDash val="solid"/>
            <a:round/>
            <a:headEnd type="none" w="med" len="med"/>
            <a:tailEnd type="triangle" w="med" len="med"/>
          </a:ln>
        </p:spPr>
      </p:cxnSp>
      <p:sp>
        <p:nvSpPr>
          <p:cNvPr id="728" name="Google Shape;728;p83"/>
          <p:cNvSpPr txBox="1"/>
          <p:nvPr/>
        </p:nvSpPr>
        <p:spPr>
          <a:xfrm>
            <a:off x="6074338" y="3735950"/>
            <a:ext cx="2792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A369D"/>
                </a:solidFill>
                <a:latin typeface="Open Sans"/>
                <a:ea typeface="Open Sans"/>
                <a:cs typeface="Open Sans"/>
                <a:sym typeface="Open Sans"/>
              </a:rPr>
              <a:t>And so are these!</a:t>
            </a:r>
            <a:endParaRPr sz="1800">
              <a:solidFill>
                <a:srgbClr val="0A369D"/>
              </a:solidFill>
              <a:latin typeface="Open Sans"/>
              <a:ea typeface="Open Sans"/>
              <a:cs typeface="Open Sans"/>
              <a:sym typeface="Open Sans"/>
            </a:endParaRPr>
          </a:p>
          <a:p>
            <a:pPr marL="0" lvl="0" indent="0" algn="l" rtl="0">
              <a:spcBef>
                <a:spcPts val="0"/>
              </a:spcBef>
              <a:spcAft>
                <a:spcPts val="0"/>
              </a:spcAft>
              <a:buNone/>
            </a:pPr>
            <a:r>
              <a:rPr lang="en" sz="1800">
                <a:solidFill>
                  <a:srgbClr val="0A369D"/>
                </a:solidFill>
                <a:latin typeface="Open Sans"/>
                <a:ea typeface="Open Sans"/>
                <a:cs typeface="Open Sans"/>
                <a:sym typeface="Open Sans"/>
              </a:rPr>
              <a:t>(the highlighted parts are the same)</a:t>
            </a:r>
            <a:endParaRPr sz="1800">
              <a:solidFill>
                <a:srgbClr val="0A369D"/>
              </a:solidFill>
              <a:latin typeface="Open Sans"/>
              <a:ea typeface="Open Sans"/>
              <a:cs typeface="Open Sans"/>
              <a:sym typeface="Open Sans"/>
            </a:endParaRPr>
          </a:p>
        </p:txBody>
      </p:sp>
      <p:cxnSp>
        <p:nvCxnSpPr>
          <p:cNvPr id="729" name="Google Shape;729;p83"/>
          <p:cNvCxnSpPr>
            <a:stCxn id="728" idx="1"/>
          </p:cNvCxnSpPr>
          <p:nvPr/>
        </p:nvCxnSpPr>
        <p:spPr>
          <a:xfrm flipH="1">
            <a:off x="5238838" y="4243850"/>
            <a:ext cx="835500" cy="211500"/>
          </a:xfrm>
          <a:prstGeom prst="straightConnector1">
            <a:avLst/>
          </a:prstGeom>
          <a:noFill/>
          <a:ln w="28575" cap="flat" cmpd="sng">
            <a:solidFill>
              <a:srgbClr val="0A369D"/>
            </a:solidFill>
            <a:prstDash val="solid"/>
            <a:round/>
            <a:headEnd type="none" w="med" len="med"/>
            <a:tailEnd type="triangl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setInterval() vs. setTimeout()</a:t>
            </a:r>
            <a:endParaRPr/>
          </a:p>
        </p:txBody>
      </p:sp>
      <p:sp>
        <p:nvSpPr>
          <p:cNvPr id="735" name="Google Shape;735;p84"/>
          <p:cNvSpPr txBox="1">
            <a:spLocks noGrp="1"/>
          </p:cNvSpPr>
          <p:nvPr>
            <p:ph type="body" idx="1"/>
          </p:nvPr>
        </p:nvSpPr>
        <p:spPr>
          <a:xfrm>
            <a:off x="254550" y="1152475"/>
            <a:ext cx="4035000" cy="34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setInterval()</a:t>
            </a:r>
            <a:endParaRPr sz="1600" b="1"/>
          </a:p>
          <a:p>
            <a:pPr marL="0" lvl="0" indent="0" algn="l" rtl="0">
              <a:spcBef>
                <a:spcPts val="1600"/>
              </a:spcBef>
              <a:spcAft>
                <a:spcPts val="0"/>
              </a:spcAft>
              <a:buNone/>
            </a:pPr>
            <a:r>
              <a:rPr lang="en" sz="1600"/>
              <a:t>Repeatedly calls a function with a delay between each call</a:t>
            </a:r>
            <a:endParaRPr sz="1600"/>
          </a:p>
          <a:p>
            <a:pPr marL="0" lvl="0" indent="0" algn="l" rtl="0">
              <a:spcBef>
                <a:spcPts val="1600"/>
              </a:spcBef>
              <a:spcAft>
                <a:spcPts val="0"/>
              </a:spcAft>
              <a:buNone/>
            </a:pPr>
            <a:r>
              <a:rPr lang="en" sz="1600"/>
              <a:t>Returns an intervalID which can be passed into </a:t>
            </a:r>
            <a:r>
              <a:rPr lang="en" sz="1600" b="1"/>
              <a:t>clearInterval()</a:t>
            </a:r>
            <a:r>
              <a:rPr lang="en" sz="1600"/>
              <a:t> to terminate</a:t>
            </a:r>
            <a:endParaRPr sz="1600"/>
          </a:p>
          <a:p>
            <a:pPr marL="0" lvl="0" indent="0" algn="l" rtl="0">
              <a:spcBef>
                <a:spcPts val="1600"/>
              </a:spcBef>
              <a:spcAft>
                <a:spcPts val="0"/>
              </a:spcAft>
              <a:buNone/>
            </a:pPr>
            <a:r>
              <a:rPr lang="en" sz="1600"/>
              <a:t>Arguments: func, delay, arg0, …, argN</a:t>
            </a:r>
            <a:endParaRPr sz="1600"/>
          </a:p>
          <a:p>
            <a:pPr marL="0" lvl="0" indent="0" algn="l" rtl="0">
              <a:spcBef>
                <a:spcPts val="1600"/>
              </a:spcBef>
              <a:spcAft>
                <a:spcPts val="0"/>
              </a:spcAft>
              <a:buNone/>
            </a:pP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sp>
        <p:nvSpPr>
          <p:cNvPr id="736" name="Google Shape;736;p84"/>
          <p:cNvSpPr txBox="1">
            <a:spLocks noGrp="1"/>
          </p:cNvSpPr>
          <p:nvPr>
            <p:ph type="body" idx="1"/>
          </p:nvPr>
        </p:nvSpPr>
        <p:spPr>
          <a:xfrm>
            <a:off x="4883025" y="1152475"/>
            <a:ext cx="3555300" cy="3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setTimeout()</a:t>
            </a:r>
            <a:endParaRPr sz="1600" b="1"/>
          </a:p>
          <a:p>
            <a:pPr marL="0" lvl="0" indent="0" algn="l" rtl="0">
              <a:spcBef>
                <a:spcPts val="1600"/>
              </a:spcBef>
              <a:spcAft>
                <a:spcPts val="0"/>
              </a:spcAft>
              <a:buNone/>
            </a:pPr>
            <a:r>
              <a:rPr lang="en" sz="1600"/>
              <a:t>Sets a timer that executes a function when the timer ends</a:t>
            </a:r>
            <a:endParaRPr sz="1600"/>
          </a:p>
          <a:p>
            <a:pPr marL="0" lvl="0" indent="0" algn="l" rtl="0">
              <a:spcBef>
                <a:spcPts val="1600"/>
              </a:spcBef>
              <a:spcAft>
                <a:spcPts val="0"/>
              </a:spcAft>
              <a:buNone/>
            </a:pPr>
            <a:r>
              <a:rPr lang="en" sz="1600"/>
              <a:t>Returns an intervalID which can be passed into </a:t>
            </a:r>
            <a:r>
              <a:rPr lang="en" sz="1600" b="1"/>
              <a:t>clearTimeout()</a:t>
            </a:r>
            <a:r>
              <a:rPr lang="en" sz="1600"/>
              <a:t> to cancel the timer</a:t>
            </a:r>
            <a:endParaRPr sz="1600"/>
          </a:p>
          <a:p>
            <a:pPr marL="0" lvl="0" indent="0" algn="l" rtl="0">
              <a:spcBef>
                <a:spcPts val="1600"/>
              </a:spcBef>
              <a:spcAft>
                <a:spcPts val="1600"/>
              </a:spcAft>
              <a:buClr>
                <a:schemeClr val="dk1"/>
              </a:buClr>
              <a:buSzPts val="1100"/>
              <a:buFont typeface="Arial"/>
              <a:buNone/>
            </a:pPr>
            <a:r>
              <a:rPr lang="en" sz="1600"/>
              <a:t>Arguments: func, delay, arg0, …, argN</a:t>
            </a:r>
            <a:endParaRPr sz="1600"/>
          </a:p>
        </p:txBody>
      </p:sp>
      <p:sp>
        <p:nvSpPr>
          <p:cNvPr id="737" name="Google Shape;737;p84"/>
          <p:cNvSpPr txBox="1">
            <a:spLocks noGrp="1"/>
          </p:cNvSpPr>
          <p:nvPr>
            <p:ph type="title"/>
          </p:nvPr>
        </p:nvSpPr>
        <p:spPr>
          <a:xfrm>
            <a:off x="311700" y="4204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out MDN docs for more info!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Classes</a:t>
            </a:r>
            <a:endParaRPr/>
          </a:p>
        </p:txBody>
      </p:sp>
      <p:sp>
        <p:nvSpPr>
          <p:cNvPr id="743" name="Google Shape;743;p85"/>
          <p:cNvSpPr txBox="1">
            <a:spLocks noGrp="1"/>
          </p:cNvSpPr>
          <p:nvPr>
            <p:ph type="body" idx="1"/>
          </p:nvPr>
        </p:nvSpPr>
        <p:spPr>
          <a:xfrm>
            <a:off x="254550" y="1152475"/>
            <a:ext cx="3555300" cy="19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Classes are used when we have multiple objects that all represent the same type of thing. They let us define the </a:t>
            </a:r>
            <a:r>
              <a:rPr lang="en" sz="1600" b="1"/>
              <a:t>attributes </a:t>
            </a:r>
            <a:endParaRPr sz="1600" b="1"/>
          </a:p>
          <a:p>
            <a:pPr marL="0" lvl="0" indent="0" algn="l" rtl="0">
              <a:spcBef>
                <a:spcPts val="0"/>
              </a:spcBef>
              <a:spcAft>
                <a:spcPts val="0"/>
              </a:spcAft>
              <a:buNone/>
            </a:pPr>
            <a:r>
              <a:rPr lang="en" sz="1600"/>
              <a:t>and </a:t>
            </a:r>
            <a:r>
              <a:rPr lang="en" sz="1600" b="1"/>
              <a:t>methods </a:t>
            </a:r>
            <a:endParaRPr sz="1600" b="1"/>
          </a:p>
          <a:p>
            <a:pPr marL="0" lvl="0" indent="0" algn="l" rtl="0">
              <a:spcBef>
                <a:spcPts val="0"/>
              </a:spcBef>
              <a:spcAft>
                <a:spcPts val="0"/>
              </a:spcAft>
              <a:buNone/>
            </a:pPr>
            <a:r>
              <a:rPr lang="en" sz="1600"/>
              <a:t>that every object of that type, or class, has.</a:t>
            </a:r>
            <a:endParaRPr sz="1600">
              <a:solidFill>
                <a:srgbClr val="0A369D"/>
              </a:solidFill>
            </a:endParaRPr>
          </a:p>
        </p:txBody>
      </p:sp>
      <p:pic>
        <p:nvPicPr>
          <p:cNvPr id="744" name="Google Shape;744;p85"/>
          <p:cNvPicPr preferRelativeResize="0"/>
          <p:nvPr/>
        </p:nvPicPr>
        <p:blipFill>
          <a:blip r:embed="rId3">
            <a:alphaModFix/>
          </a:blip>
          <a:stretch>
            <a:fillRect/>
          </a:stretch>
        </p:blipFill>
        <p:spPr>
          <a:xfrm>
            <a:off x="4095750" y="1076025"/>
            <a:ext cx="4648200" cy="3708025"/>
          </a:xfrm>
          <a:prstGeom prst="rect">
            <a:avLst/>
          </a:prstGeom>
          <a:noFill/>
          <a:ln>
            <a:noFill/>
          </a:ln>
        </p:spPr>
      </p:pic>
      <p:cxnSp>
        <p:nvCxnSpPr>
          <p:cNvPr id="745" name="Google Shape;745;p85"/>
          <p:cNvCxnSpPr/>
          <p:nvPr/>
        </p:nvCxnSpPr>
        <p:spPr>
          <a:xfrm rot="10800000" flipH="1">
            <a:off x="2521138" y="1954075"/>
            <a:ext cx="2331000" cy="279900"/>
          </a:xfrm>
          <a:prstGeom prst="straightConnector1">
            <a:avLst/>
          </a:prstGeom>
          <a:noFill/>
          <a:ln w="28575" cap="flat" cmpd="sng">
            <a:solidFill>
              <a:srgbClr val="0A369D"/>
            </a:solidFill>
            <a:prstDash val="solid"/>
            <a:round/>
            <a:headEnd type="none" w="med" len="med"/>
            <a:tailEnd type="triangle" w="med" len="med"/>
          </a:ln>
        </p:spPr>
      </p:cxnSp>
      <p:cxnSp>
        <p:nvCxnSpPr>
          <p:cNvPr id="746" name="Google Shape;746;p85"/>
          <p:cNvCxnSpPr/>
          <p:nvPr/>
        </p:nvCxnSpPr>
        <p:spPr>
          <a:xfrm>
            <a:off x="1764738" y="2456825"/>
            <a:ext cx="2864400" cy="413100"/>
          </a:xfrm>
          <a:prstGeom prst="straightConnector1">
            <a:avLst/>
          </a:prstGeom>
          <a:noFill/>
          <a:ln w="28575" cap="flat" cmpd="sng">
            <a:solidFill>
              <a:srgbClr val="0A369D"/>
            </a:solidFill>
            <a:prstDash val="solid"/>
            <a:round/>
            <a:headEnd type="none" w="med" len="med"/>
            <a:tailEnd type="triangl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 Practice</a:t>
            </a:r>
            <a:endParaRPr/>
          </a:p>
        </p:txBody>
      </p:sp>
      <p:sp>
        <p:nvSpPr>
          <p:cNvPr id="752" name="Google Shape;752;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simple exercises to practice JavaScript:</a:t>
            </a:r>
            <a:endParaRPr/>
          </a:p>
          <a:p>
            <a:pPr marL="0" lvl="0" indent="0" algn="l" rtl="0">
              <a:spcBef>
                <a:spcPts val="1600"/>
              </a:spcBef>
              <a:spcAft>
                <a:spcPts val="0"/>
              </a:spcAft>
              <a:buNone/>
            </a:pPr>
            <a:r>
              <a:rPr lang="en"/>
              <a:t>https://www.jschallenger.com/javascript-practice</a:t>
            </a:r>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87"/>
          <p:cNvSpPr txBox="1">
            <a:spLocks noGrp="1"/>
          </p:cNvSpPr>
          <p:nvPr>
            <p:ph type="ctrTitle"/>
          </p:nvPr>
        </p:nvSpPr>
        <p:spPr>
          <a:xfrm>
            <a:off x="311708" y="128080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Feedback Time!</a:t>
            </a:r>
            <a:endParaRPr/>
          </a:p>
          <a:p>
            <a:pPr marL="0" lvl="0" indent="0" algn="ctr" rtl="0">
              <a:spcBef>
                <a:spcPts val="0"/>
              </a:spcBef>
              <a:spcAft>
                <a:spcPts val="0"/>
              </a:spcAft>
              <a:buNone/>
            </a:pPr>
            <a:r>
              <a:rPr lang="en"/>
              <a:t>weblab.is/feedback</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Announcements</a:t>
            </a:r>
            <a:endParaRPr/>
          </a:p>
        </p:txBody>
      </p:sp>
      <p:sp>
        <p:nvSpPr>
          <p:cNvPr id="763" name="Google Shape;763;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📝Hw0 (Setup): weblab.is/hw0</a:t>
            </a:r>
            <a:endParaRPr/>
          </a:p>
          <a:p>
            <a:pPr marL="914400" lvl="1" indent="-317500" algn="l" rtl="0">
              <a:spcBef>
                <a:spcPts val="0"/>
              </a:spcBef>
              <a:spcAft>
                <a:spcPts val="0"/>
              </a:spcAft>
              <a:buSzPts val="1400"/>
              <a:buChar char="○"/>
            </a:pPr>
            <a:r>
              <a:rPr lang="en"/>
              <a:t>Need to install Node by tomorrow!</a:t>
            </a:r>
            <a:endParaRPr/>
          </a:p>
          <a:p>
            <a:pPr marL="457200" lvl="0" indent="-342900" algn="l" rtl="0">
              <a:spcBef>
                <a:spcPts val="0"/>
              </a:spcBef>
              <a:spcAft>
                <a:spcPts val="0"/>
              </a:spcAft>
              <a:buSzPts val="1800"/>
              <a:buChar char="●"/>
            </a:pPr>
            <a:r>
              <a:rPr lang="en"/>
              <a:t>🧠Office Hours tonight 7-9pm in 32-082 (stata basement) !</a:t>
            </a:r>
            <a:endParaRPr/>
          </a:p>
          <a:p>
            <a:pPr marL="914400" lvl="1" indent="-317500" algn="l" rtl="0">
              <a:spcBef>
                <a:spcPts val="0"/>
              </a:spcBef>
              <a:spcAft>
                <a:spcPts val="0"/>
              </a:spcAft>
              <a:buSzPts val="1400"/>
              <a:buChar char="○"/>
            </a:pPr>
            <a:r>
              <a:rPr lang="en"/>
              <a:t>Come for setup issues, or if you’re new to programming and want to go over javascript or git!</a:t>
            </a:r>
            <a:endParaRPr/>
          </a:p>
          <a:p>
            <a:pPr marL="457200" lvl="0" indent="-342900" algn="l" rtl="0">
              <a:spcBef>
                <a:spcPts val="0"/>
              </a:spcBef>
              <a:spcAft>
                <a:spcPts val="0"/>
              </a:spcAft>
              <a:buSzPts val="1800"/>
              <a:buChar char="●"/>
            </a:pPr>
            <a:r>
              <a:rPr lang="en"/>
              <a:t>🪧Milestone 0 (find a team and brainstorm 10 ideas) due eod Wednesday</a:t>
            </a:r>
            <a:endParaRPr/>
          </a:p>
          <a:p>
            <a:pPr marL="457200" lvl="0" indent="-342900" algn="l" rtl="0">
              <a:spcBef>
                <a:spcPts val="0"/>
              </a:spcBef>
              <a:spcAft>
                <a:spcPts val="0"/>
              </a:spcAft>
              <a:buSzPts val="1800"/>
              <a:buChar char="●"/>
            </a:pPr>
            <a:r>
              <a:rPr lang="en"/>
              <a:t>💛Need a team? Team formation mixer in a couple min! Join </a:t>
            </a:r>
            <a:r>
              <a:rPr lang="en" u="sng">
                <a:solidFill>
                  <a:schemeClr val="hlink"/>
                </a:solidFill>
                <a:hlinkClick r:id="rId3"/>
              </a:rPr>
              <a:t>weblab.is/zoom</a:t>
            </a:r>
            <a:r>
              <a:rPr lang="en"/>
              <a:t> </a:t>
            </a:r>
            <a:endParaRPr/>
          </a:p>
          <a:p>
            <a:pPr marL="457200" lvl="0" indent="-342900" algn="l" rtl="0">
              <a:spcBef>
                <a:spcPts val="0"/>
              </a:spcBef>
              <a:spcAft>
                <a:spcPts val="0"/>
              </a:spcAft>
              <a:buSzPts val="1800"/>
              <a:buChar char="●"/>
            </a:pPr>
            <a:r>
              <a:rPr lang="en"/>
              <a:t>🎦Recordings from today will be available as soon as we edit + post them (hopefully this evening). Slides are all available at </a:t>
            </a:r>
            <a:r>
              <a:rPr lang="en" u="sng">
                <a:solidFill>
                  <a:schemeClr val="hlink"/>
                </a:solidFill>
                <a:hlinkClick r:id="rId4"/>
              </a:rPr>
              <a:t>weblab.is/schedule</a:t>
            </a:r>
            <a:r>
              <a:rPr lang="en"/>
              <a:t> and </a:t>
            </a:r>
            <a:r>
              <a:rPr lang="en" u="sng">
                <a:solidFill>
                  <a:schemeClr val="hlink"/>
                </a:solidFill>
                <a:hlinkClick r:id="rId5"/>
              </a:rPr>
              <a:t>weblab.is/slides</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Operators</a:t>
            </a:r>
            <a:endParaRPr/>
          </a:p>
        </p:txBody>
      </p:sp>
      <p:sp>
        <p:nvSpPr>
          <p:cNvPr id="108" name="Google Shape;108;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Things (mostly) work how you would expect:</a:t>
            </a:r>
            <a:endParaRPr/>
          </a:p>
        </p:txBody>
      </p:sp>
      <p:sp>
        <p:nvSpPr>
          <p:cNvPr id="109" name="Google Shape;109;p21"/>
          <p:cNvSpPr txBox="1"/>
          <p:nvPr/>
        </p:nvSpPr>
        <p:spPr>
          <a:xfrm>
            <a:off x="1687600" y="4703625"/>
            <a:ext cx="22317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A369D"/>
                </a:solidFill>
                <a:latin typeface="Open Sans"/>
                <a:ea typeface="Open Sans"/>
                <a:cs typeface="Open Sans"/>
                <a:sym typeface="Open Sans"/>
              </a:rPr>
              <a:t>arithmetic operators</a:t>
            </a:r>
            <a:endParaRPr sz="1600">
              <a:solidFill>
                <a:srgbClr val="0A369D"/>
              </a:solidFill>
              <a:latin typeface="Open Sans"/>
              <a:ea typeface="Open Sans"/>
              <a:cs typeface="Open Sans"/>
              <a:sym typeface="Open Sans"/>
            </a:endParaRPr>
          </a:p>
        </p:txBody>
      </p:sp>
      <p:pic>
        <p:nvPicPr>
          <p:cNvPr id="110" name="Google Shape;110;p21"/>
          <p:cNvPicPr preferRelativeResize="0"/>
          <p:nvPr/>
        </p:nvPicPr>
        <p:blipFill>
          <a:blip r:embed="rId3">
            <a:alphaModFix/>
          </a:blip>
          <a:stretch>
            <a:fillRect/>
          </a:stretch>
        </p:blipFill>
        <p:spPr>
          <a:xfrm>
            <a:off x="560300" y="1617525"/>
            <a:ext cx="4486275" cy="3086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Operators</a:t>
            </a:r>
            <a:endParaRPr/>
          </a:p>
        </p:txBody>
      </p:sp>
      <p:sp>
        <p:nvSpPr>
          <p:cNvPr id="116" name="Google Shape;116;p22"/>
          <p:cNvSpPr txBox="1"/>
          <p:nvPr/>
        </p:nvSpPr>
        <p:spPr>
          <a:xfrm>
            <a:off x="5440100" y="4703625"/>
            <a:ext cx="24687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A369D"/>
                </a:solidFill>
                <a:latin typeface="Open Sans"/>
                <a:ea typeface="Open Sans"/>
                <a:cs typeface="Open Sans"/>
                <a:sym typeface="Open Sans"/>
              </a:rPr>
              <a:t>comparison operators</a:t>
            </a:r>
            <a:endParaRPr sz="1600">
              <a:solidFill>
                <a:srgbClr val="0A369D"/>
              </a:solidFill>
              <a:latin typeface="Open Sans"/>
              <a:ea typeface="Open Sans"/>
              <a:cs typeface="Open Sans"/>
              <a:sym typeface="Open Sans"/>
            </a:endParaRPr>
          </a:p>
        </p:txBody>
      </p:sp>
      <p:cxnSp>
        <p:nvCxnSpPr>
          <p:cNvPr id="117" name="Google Shape;117;p22"/>
          <p:cNvCxnSpPr/>
          <p:nvPr/>
        </p:nvCxnSpPr>
        <p:spPr>
          <a:xfrm flipH="1">
            <a:off x="6811650" y="1524088"/>
            <a:ext cx="287700" cy="271800"/>
          </a:xfrm>
          <a:prstGeom prst="straightConnector1">
            <a:avLst/>
          </a:prstGeom>
          <a:noFill/>
          <a:ln w="9525" cap="flat" cmpd="sng">
            <a:solidFill>
              <a:schemeClr val="dk2"/>
            </a:solidFill>
            <a:prstDash val="solid"/>
            <a:round/>
            <a:headEnd type="none" w="med" len="med"/>
            <a:tailEnd type="triangle" w="med" len="med"/>
          </a:ln>
        </p:spPr>
      </p:cxnSp>
      <p:sp>
        <p:nvSpPr>
          <p:cNvPr id="118" name="Google Shape;118;p22"/>
          <p:cNvSpPr txBox="1"/>
          <p:nvPr/>
        </p:nvSpPr>
        <p:spPr>
          <a:xfrm>
            <a:off x="6721875" y="1179733"/>
            <a:ext cx="2520600" cy="4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A369D"/>
                </a:solidFill>
                <a:latin typeface="Open Sans"/>
                <a:ea typeface="Open Sans"/>
                <a:cs typeface="Open Sans"/>
                <a:sym typeface="Open Sans"/>
              </a:rPr>
              <a:t>(note the triple equals sign!)</a:t>
            </a:r>
            <a:endParaRPr>
              <a:solidFill>
                <a:srgbClr val="0A369D"/>
              </a:solidFill>
              <a:latin typeface="Open Sans"/>
              <a:ea typeface="Open Sans"/>
              <a:cs typeface="Open Sans"/>
              <a:sym typeface="Open Sans"/>
            </a:endParaRPr>
          </a:p>
        </p:txBody>
      </p:sp>
      <p:pic>
        <p:nvPicPr>
          <p:cNvPr id="119" name="Google Shape;119;p22"/>
          <p:cNvPicPr preferRelativeResize="0"/>
          <p:nvPr/>
        </p:nvPicPr>
        <p:blipFill>
          <a:blip r:embed="rId3">
            <a:alphaModFix/>
          </a:blip>
          <a:stretch>
            <a:fillRect/>
          </a:stretch>
        </p:blipFill>
        <p:spPr>
          <a:xfrm>
            <a:off x="5950550" y="1866813"/>
            <a:ext cx="1124191" cy="2674800"/>
          </a:xfrm>
          <a:prstGeom prst="rect">
            <a:avLst/>
          </a:prstGeom>
          <a:noFill/>
          <a:ln>
            <a:noFill/>
          </a:ln>
        </p:spPr>
      </p:pic>
      <p:sp>
        <p:nvSpPr>
          <p:cNvPr id="120" name="Google Shape;120;p22"/>
          <p:cNvSpPr txBox="1">
            <a:spLocks noGrp="1"/>
          </p:cNvSpPr>
          <p:nvPr>
            <p:ph type="body" idx="1"/>
          </p:nvPr>
        </p:nvSpPr>
        <p:spPr>
          <a:xfrm>
            <a:off x="311700" y="1152475"/>
            <a:ext cx="4983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Things (mostly) work how you would expect:</a:t>
            </a:r>
            <a:endParaRPr/>
          </a:p>
        </p:txBody>
      </p:sp>
      <p:sp>
        <p:nvSpPr>
          <p:cNvPr id="121" name="Google Shape;121;p22"/>
          <p:cNvSpPr txBox="1"/>
          <p:nvPr/>
        </p:nvSpPr>
        <p:spPr>
          <a:xfrm>
            <a:off x="1687600" y="4703625"/>
            <a:ext cx="22317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A369D"/>
                </a:solidFill>
                <a:latin typeface="Open Sans"/>
                <a:ea typeface="Open Sans"/>
                <a:cs typeface="Open Sans"/>
                <a:sym typeface="Open Sans"/>
              </a:rPr>
              <a:t>arithmetic operators</a:t>
            </a:r>
            <a:endParaRPr sz="1600">
              <a:solidFill>
                <a:srgbClr val="0A369D"/>
              </a:solidFill>
              <a:latin typeface="Open Sans"/>
              <a:ea typeface="Open Sans"/>
              <a:cs typeface="Open Sans"/>
              <a:sym typeface="Open Sans"/>
            </a:endParaRPr>
          </a:p>
        </p:txBody>
      </p:sp>
      <p:pic>
        <p:nvPicPr>
          <p:cNvPr id="122" name="Google Shape;122;p22"/>
          <p:cNvPicPr preferRelativeResize="0"/>
          <p:nvPr/>
        </p:nvPicPr>
        <p:blipFill>
          <a:blip r:embed="rId4">
            <a:alphaModFix/>
          </a:blip>
          <a:stretch>
            <a:fillRect/>
          </a:stretch>
        </p:blipFill>
        <p:spPr>
          <a:xfrm>
            <a:off x="560300" y="1617525"/>
            <a:ext cx="4486275" cy="3086100"/>
          </a:xfrm>
          <a:prstGeom prst="rect">
            <a:avLst/>
          </a:prstGeom>
          <a:noFill/>
          <a:ln>
            <a:noFill/>
          </a:ln>
        </p:spPr>
      </p:pic>
    </p:spTree>
  </p:cSld>
  <p:clrMapOvr>
    <a:masterClrMapping/>
  </p:clrMapOvr>
</p:sld>
</file>

<file path=ppt/theme/theme1.xml><?xml version="1.0" encoding="utf-8"?>
<a:theme xmlns:a="http://schemas.openxmlformats.org/drawingml/2006/main" name="web.la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4391</Words>
  <Application>Microsoft Office PowerPoint</Application>
  <PresentationFormat>On-screen Show (16:9)</PresentationFormat>
  <Paragraphs>444</Paragraphs>
  <Slides>75</Slides>
  <Notes>75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Open Sans</vt:lpstr>
      <vt:lpstr>Bubbler One</vt:lpstr>
      <vt:lpstr>Consolas</vt:lpstr>
      <vt:lpstr>Avenir</vt:lpstr>
      <vt:lpstr>Arial</vt:lpstr>
      <vt:lpstr>web.lab</vt:lpstr>
      <vt:lpstr>JavaScript</vt:lpstr>
      <vt:lpstr>Recap</vt:lpstr>
      <vt:lpstr>Recap</vt:lpstr>
      <vt:lpstr>JavaScript is...</vt:lpstr>
      <vt:lpstr>Where does it go?</vt:lpstr>
      <vt:lpstr>How to JavaScript</vt:lpstr>
      <vt:lpstr>Types</vt:lpstr>
      <vt:lpstr>Operators</vt:lpstr>
      <vt:lpstr>Operators</vt:lpstr>
      <vt:lpstr>Why we don’t use ==</vt:lpstr>
      <vt:lpstr>Why we don’t use ==</vt:lpstr>
      <vt:lpstr>Basic Syntax</vt:lpstr>
      <vt:lpstr>Defining variables</vt:lpstr>
      <vt:lpstr>Defining variables</vt:lpstr>
      <vt:lpstr>Defining constants</vt:lpstr>
      <vt:lpstr>let vs. const</vt:lpstr>
      <vt:lpstr>let vs. const</vt:lpstr>
      <vt:lpstr>let vs. var</vt:lpstr>
      <vt:lpstr>let vs. var</vt:lpstr>
      <vt:lpstr>Questions?</vt:lpstr>
      <vt:lpstr>null vs. undefined</vt:lpstr>
      <vt:lpstr>Output</vt:lpstr>
      <vt:lpstr>Output</vt:lpstr>
      <vt:lpstr>Output</vt:lpstr>
      <vt:lpstr>Alerts</vt:lpstr>
      <vt:lpstr>Questions?</vt:lpstr>
      <vt:lpstr>Arrays</vt:lpstr>
      <vt:lpstr>Arrays</vt:lpstr>
      <vt:lpstr>Conditionals</vt:lpstr>
      <vt:lpstr>Conditionals</vt:lpstr>
      <vt:lpstr>While loops</vt:lpstr>
      <vt:lpstr>For loops</vt:lpstr>
      <vt:lpstr>For … of …</vt:lpstr>
      <vt:lpstr>Questions?</vt:lpstr>
      <vt:lpstr>Wait, we don’t have a primitive data type for this</vt:lpstr>
      <vt:lpstr>Objects</vt:lpstr>
      <vt:lpstr>Accessing properties</vt:lpstr>
      <vt:lpstr>Object destructuring</vt:lpstr>
      <vt:lpstr>Object destructuring</vt:lpstr>
      <vt:lpstr>Object destructuring</vt:lpstr>
      <vt:lpstr>Equality...?</vt:lpstr>
      <vt:lpstr>Equality...?</vt:lpstr>
      <vt:lpstr>Object references</vt:lpstr>
      <vt:lpstr>Object references</vt:lpstr>
      <vt:lpstr>Object references</vt:lpstr>
      <vt:lpstr>How to copy arrays and objects</vt:lpstr>
      <vt:lpstr>How to copy arrays and objects</vt:lpstr>
      <vt:lpstr>Questions?</vt:lpstr>
      <vt:lpstr>Functions</vt:lpstr>
      <vt:lpstr>Functions</vt:lpstr>
      <vt:lpstr>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Callback functions</vt:lpstr>
      <vt:lpstr>Quick Practice!</vt:lpstr>
      <vt:lpstr>Example: setTimeout</vt:lpstr>
      <vt:lpstr>Example: setTimeout</vt:lpstr>
      <vt:lpstr>Example: setTimeout</vt:lpstr>
      <vt:lpstr>What’s going on in Option C?</vt:lpstr>
      <vt:lpstr>What’s going on in Option C?</vt:lpstr>
      <vt:lpstr>What’s going on in Option C?</vt:lpstr>
      <vt:lpstr>setInterval() vs. setTimeout()</vt:lpstr>
      <vt:lpstr>Classes</vt:lpstr>
      <vt:lpstr>JS Practice</vt:lpstr>
      <vt:lpstr>Feedback Time! weblab.is/feedback</vt:lpstr>
      <vt:lpstr>Announcements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Vader Darth</cp:lastModifiedBy>
  <cp:revision>4</cp:revision>
  <dcterms:modified xsi:type="dcterms:W3CDTF">2025-09-28T14:36:51Z</dcterms:modified>
</cp:coreProperties>
</file>